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232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Πανοραμική 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Τίτλος και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Εισαγωγικά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στήλε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Στήλη 3 εικόνω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2/11/2025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4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hyperlink" Target="https://www.wikiart.org/en/camille-pissarro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hyperlink" Target="https://www.topofart.com/artists/Cezanne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4.png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4.png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4.png"/><Relationship Id="rId4" Type="http://schemas.openxmlformats.org/officeDocument/2006/relationships/image" Target="../media/image1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hyperlink" Target="https://www.google.com/url?sa=t&amp;source=web&amp;rct=j&amp;opi=89978449&amp;url=https://www.edvardmunch.org/girls-on-the-bridge.jsp&amp;ved=2ahUKEwiq7Yy7pcGKAxVVhv0HHQEJMrkQFnoECBoQAQ&amp;usg=AOvVaw0GJzoh-DGNWK8YOj-MeBqt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hyperlink" Target="https://paperhearts.gr/product/music-henri-matisse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20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4.png"/><Relationship Id="rId4" Type="http://schemas.openxmlformats.org/officeDocument/2006/relationships/image" Target="../media/image2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4.pn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4.png"/><Relationship Id="rId5" Type="http://schemas.openxmlformats.org/officeDocument/2006/relationships/hyperlink" Target="https://en.wikipedia.org/wiki/Louvre" TargetMode="External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hyperlink" Target="https://en.wikipedia.org/wiki/Centre_Georges_Pompidou" TargetMode="Externa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hyperlink" Target="https://en.wikipedia.org/wiki/Mus%C3%A9e_National_d'Art_Moderne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23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24.jp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4.png"/><Relationship Id="rId4" Type="http://schemas.openxmlformats.org/officeDocument/2006/relationships/image" Target="../media/image25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6.jpg"/><Relationship Id="rId5" Type="http://schemas.openxmlformats.org/officeDocument/2006/relationships/hyperlink" Target="https://www.google.com/url?sa=i&amp;url=https://www.wikiart.org/en/mark-rothko/entance-to-subway&amp;psig=AOvVaw3BIWwc_5t-11CEG07Xys3Z&amp;ust=1735163389741000&amp;source=images&amp;cd=vfe&amp;opi=89978449&amp;ved=0CBcQjhxqFwoTCMiAlM-xwYoDFQAAAAAdAAAAABAE" TargetMode="Externa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9.jpg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hyperlink" Target="https://www.google.com/url?sa=i&amp;url=https://www.wikiart.org/en/mark-rothko/entance-to-subway&amp;psig=AOvVaw3BIWwc_5t-11CEG07Xys3Z&amp;ust=1735163389741000&amp;source=images&amp;cd=vfe&amp;opi=89978449&amp;ved=0CBcQjhxqFwoTCMiAlM-xwYoDFQAAAAAdAAAAABAE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0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4.png"/><Relationship Id="rId4" Type="http://schemas.openxmlformats.org/officeDocument/2006/relationships/hyperlink" Target="http://www.zografiki.gr/content/%CF%84%CE%B1-%CF%81%CE%B5%CF%8D%CE%BC%CE%B1%CF%84%CE%B1-%CF%84%CE%B7%CF%82-%CE%B6%CF%89%CE%B3%CF%81%CE%B1%CF%86%CE%B9%CE%BA%CE%AE%CF%82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4.pn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hyperlink" Target="https://en.wikipedia.org/wiki/Montauban_Cathedral" TargetMode="External"/><Relationship Id="rId5" Type="http://schemas.openxmlformats.org/officeDocument/2006/relationships/hyperlink" Target="https://en.wikipedia.org/wiki/Jean-Auguste-Dominique_Ingres" TargetMode="Externa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hyperlink" Target="https://www.wikiart.org/en/caspar-david-friedrich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hyperlink" Target="https://www.wikiart.org/en/edgar-dega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3CED60C-D7D6-36CF-093E-7F7597C9E0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l-GR" dirty="0"/>
              <a:t>Το παιδί στην τέχνη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5AB2667E-91A9-8E9C-0609-2C0E40D40D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l-GR" dirty="0"/>
              <a:t>Ρεύματα ζωγραφικής</a:t>
            </a:r>
          </a:p>
        </p:txBody>
      </p:sp>
      <p:pic>
        <p:nvPicPr>
          <p:cNvPr id="5" name="cinematic-intro-6097">
            <a:hlinkClick r:id="" action="ppaction://media"/>
            <a:extLst>
              <a:ext uri="{FF2B5EF4-FFF2-40B4-BE49-F238E27FC236}">
                <a16:creationId xmlns:a16="http://schemas.microsoft.com/office/drawing/2014/main" id="{D7DB4595-BBF0-6A61-E8A7-CB9CBFBF4F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52226" y="461402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31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9441179-4A02-C9D5-491F-BE0744DBF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Νατουραλισμός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3C64A91F-B911-AB8C-9E37-1E79E91ABF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Γαλλία γύρω στα 1860 από μια ομάδα ζωγράφων, της σχολής της </a:t>
            </a:r>
            <a:r>
              <a:rPr lang="el-GR" sz="15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Μπαρμπιζόν</a:t>
            </a:r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που προσπαθούσαν να έρθουν  πιο κοντά με τη φύση.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Ο όρος προέρχεται από τη λατινική λέξη “natura”</a:t>
            </a: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(=η φύση). 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Ένα είδος ρεαλιστικής ζωγραφικής. Οι νατουραλιστές ζωγραφίζουν κυρίως τοπία αλλά και ανθρώπους ψυχρά, αμέτοχα.  Καταγράφει τα πράγματα πιστά, με συνθέσεις και χρωματικούς τόνους καλοδουλεμένους.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Κύριοι εκφραστές:  </a:t>
            </a:r>
            <a:r>
              <a:rPr lang="el-GR" sz="15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Théodore Rousseau, Camille Corot</a:t>
            </a:r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   </a:t>
            </a:r>
          </a:p>
          <a:p>
            <a:pPr marL="0" indent="0" algn="just">
              <a:buNone/>
            </a:pPr>
            <a:endParaRPr lang="el-GR" sz="15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l-GR" sz="15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8703842E-86FA-B3A6-9F1A-F4531ABF92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971" y="3079562"/>
            <a:ext cx="3554209" cy="2580614"/>
          </a:xfrm>
          <a:prstGeom prst="rect">
            <a:avLst/>
          </a:prstGeom>
        </p:spPr>
      </p:pic>
      <p:pic>
        <p:nvPicPr>
          <p:cNvPr id="4" name="relaxing-145038">
            <a:hlinkClick r:id="" action="ppaction://media"/>
            <a:extLst>
              <a:ext uri="{FF2B5EF4-FFF2-40B4-BE49-F238E27FC236}">
                <a16:creationId xmlns:a16="http://schemas.microsoft.com/office/drawing/2014/main" id="{57535DAF-C831-B76F-F276-9CAD8C3DBA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375102" y="4866476"/>
            <a:ext cx="13383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Λιβάδι με δέντρα”</a:t>
            </a:r>
            <a:b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Corot (1870)</a:t>
            </a:r>
            <a:r>
              <a:rPr lang="el-GR" altLang="el-GR" sz="1200" dirty="0"/>
              <a:t> </a:t>
            </a:r>
            <a:endParaRPr lang="el-GR" altLang="el-GR" sz="3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50942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E7C0BC2-8E05-2B7D-E6CB-A00592A60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Ιμπρεσιονισμός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0EB199ED-289F-E935-166F-2CC3283FBD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1870: Γαλλία 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Προέρχεται από τη λέξη “</a:t>
            </a:r>
            <a:r>
              <a:rPr lang="el-G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Impressionism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”(= εντύπωση).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Μετάβαση από το αντικειμενικό στο υποκειμενικό. Ο καλλιτέχνης αποτυπώνει υποκειμενικά το θέμα, σύμφωνα με την εντύπωση που του προκαλεί εκείνη τη στιγμή.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Κύρια χαρακτηριστικά: τα ζωντανά χρώματα (χρήση των βασικών χρωμάτων), έμφαση στην αναπαράσταση του φωτός, μικρές και εμφανείς πινελιές, σπάνια χρήση του μαύρου χρώματος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Για πρώτη φορά η ζωγραφική σε ανοιχτούς χώρους (</a:t>
            </a:r>
            <a:r>
              <a:rPr lang="el-G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l-G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plein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l-G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air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Κύριοι εκφραστές:  </a:t>
            </a:r>
            <a:r>
              <a:rPr lang="el-GR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Corot, Monet, Sisley, Renoir, Pissarro, Hokusai, Gustave Caillebotte, Toulouse-Lautrec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  </a:t>
            </a:r>
            <a:r>
              <a:rPr lang="el-GR" dirty="0"/>
              <a:t>       </a:t>
            </a:r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D9A3DB78-15B9-33A5-8814-8423ADF691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8881" y="2791430"/>
            <a:ext cx="2253265" cy="3241722"/>
          </a:xfrm>
          <a:prstGeom prst="rect">
            <a:avLst/>
          </a:prstGeom>
        </p:spPr>
      </p:pic>
      <p:pic>
        <p:nvPicPr>
          <p:cNvPr id="5" name="Y2Mate.is - Adam Giselle (The Royal Ballet)-3TLSrI_hXEw-64k-1658202016434(2)">
            <a:hlinkClick r:id="" action="ppaction://media"/>
            <a:extLst>
              <a:ext uri="{FF2B5EF4-FFF2-40B4-BE49-F238E27FC236}">
                <a16:creationId xmlns:a16="http://schemas.microsoft.com/office/drawing/2014/main" id="{A6AC837F-5A27-26E8-7956-94DB919082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6322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083786" y="4434853"/>
            <a:ext cx="155256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Young Peasant at Her Toilette</a:t>
            </a:r>
            <a:r>
              <a:rPr lang="el-G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Camille Pissarro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1888 </a:t>
            </a:r>
          </a:p>
        </p:txBody>
      </p:sp>
    </p:spTree>
    <p:extLst>
      <p:ext uri="{BB962C8B-B14F-4D97-AF65-F5344CB8AC3E}">
        <p14:creationId xmlns:p14="http://schemas.microsoft.com/office/powerpoint/2010/main" val="32665099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7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EC41CB1-A233-E897-217B-D55C8D509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err="1"/>
              <a:t>Μετα</a:t>
            </a:r>
            <a:r>
              <a:rPr lang="el-GR" b="1" dirty="0"/>
              <a:t>-ιμπρεσιονιστές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D72B5976-7B70-7D32-AF7A-43610CBE7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4602" y="2234731"/>
            <a:ext cx="5195087" cy="4539632"/>
          </a:xfrm>
        </p:spPr>
        <p:txBody>
          <a:bodyPr>
            <a:normAutofit fontScale="25000" lnSpcReduction="20000"/>
          </a:bodyPr>
          <a:lstStyle/>
          <a:p>
            <a:pPr algn="just"/>
            <a:r>
              <a:rPr lang="el-GR" sz="6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Αποτελείται από διάφορα καλλιτεχνικά ρεύματα που ξεκίνησαν γύρω στα 1880 (επέκταση του ιμπρεσιονισμού). </a:t>
            </a:r>
          </a:p>
          <a:p>
            <a:pPr algn="just"/>
            <a:r>
              <a:rPr lang="el-GR" sz="6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Διατηρούν τα χαρακτηριστικά του ιμπρεσιονισμού, αλλά προσδίδουν μεγαλύτερο συναισθηματισμό στα έργα τους.</a:t>
            </a:r>
          </a:p>
          <a:p>
            <a:pPr algn="just"/>
            <a:r>
              <a:rPr lang="el-GR" sz="6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Δεν είναι μια ομάδα με κοινά χαρακτηριστικά. Εμφανίζονται μεμονωμένοι καλλιτέχνες με δικό τους στυλ ζωγραφικής:</a:t>
            </a:r>
            <a:endParaRPr lang="en-US" sz="6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l-GR" sz="6000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Paul Cézanne</a:t>
            </a:r>
            <a:r>
              <a:rPr lang="el-GR" sz="6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απόδοση </a:t>
            </a:r>
            <a:r>
              <a:rPr lang="el-GR" sz="6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της ουσίας των πραγμάτων μέσα από την έρευνα και την ενδελεχή παρατήρηση της φύσης.</a:t>
            </a:r>
          </a:p>
          <a:p>
            <a:pPr algn="just"/>
            <a:r>
              <a:rPr lang="el-GR" sz="6000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Paul Gauguin</a:t>
            </a:r>
            <a:r>
              <a:rPr lang="el-GR" sz="6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l-GR" sz="6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δημιούργησε  δικό του στυλ, τον Κλουαζονισμό</a:t>
            </a:r>
            <a:r>
              <a:rPr lang="el-GR" sz="6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l-GR" sz="6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ζωγραφίζοντας στα νησιά του Ειρηνικού, με τη χαρακτηριστική επιπεδοποίηση του χώρου και τα πλακάτα αντιθετικά του χρώματα που περικλείονται με χοντρές γραμμές.</a:t>
            </a:r>
            <a:endParaRPr lang="en-US" sz="6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l-GR" sz="6000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Vincent van Gogh</a:t>
            </a:r>
            <a:r>
              <a:rPr lang="el-GR" sz="6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l-GR" sz="6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ανακαλύπτει ένα δικό του τρόπο έκφρασης, ένα είδος εξπρεσιονισμού με τον οποίο ολοκάθαρα χρώματα τοποθετούνται στον καμβά με γοργές κυματιστές πινελιές.</a:t>
            </a:r>
          </a:p>
          <a:p>
            <a:pPr marL="0" indent="0" algn="just">
              <a:buNone/>
            </a:pPr>
            <a:r>
              <a:rPr lang="el-GR" dirty="0"/>
              <a:t>    </a:t>
            </a:r>
            <a:r>
              <a:rPr lang="el-GR" dirty="0">
                <a:effectLst/>
              </a:rPr>
              <a:t> </a:t>
            </a:r>
          </a:p>
          <a:p>
            <a:pPr algn="just"/>
            <a:endParaRPr lang="el-GR" dirty="0"/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0FF132A7-BEE3-EB20-0577-A926BF0459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837" y="2722548"/>
            <a:ext cx="3343123" cy="3402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Y2Mate.is - Adam Giselle (The Royal Ballet)-3TLSrI_hXEw-64k-1658202016434(2)">
            <a:hlinkClick r:id="" action="ppaction://media"/>
            <a:extLst>
              <a:ext uri="{FF2B5EF4-FFF2-40B4-BE49-F238E27FC236}">
                <a16:creationId xmlns:a16="http://schemas.microsoft.com/office/drawing/2014/main" id="{C5DF115F-7BF1-FD80-A84D-49083F402E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132338" y="3881535"/>
            <a:ext cx="155256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Portrait of Paul </a:t>
            </a:r>
            <a:r>
              <a:rPr lang="fr-F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Cezanne</a:t>
            </a:r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the </a:t>
            </a:r>
            <a:r>
              <a:rPr lang="fr-F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Artist's</a:t>
            </a:r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Son, c.1883/85 </a:t>
            </a:r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Paul </a:t>
            </a:r>
            <a:r>
              <a:rPr lang="fr-F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Cezanne</a:t>
            </a:r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 (1839-1906)</a:t>
            </a:r>
            <a:r>
              <a:rPr lang="el-G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fr-F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Musee</a:t>
            </a:r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l'Orangerie Paris France</a:t>
            </a:r>
            <a:endParaRPr lang="el-GR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670310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7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FD30E9C-BB0E-94E8-1B49-6B0FC14F1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>
                <a:effectLst/>
                <a:latin typeface="tahoma" panose="020B0604030504040204" pitchFamily="34" charset="0"/>
              </a:rPr>
              <a:t>Ντιβιζιονισμός ή Πουαντιγισμός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D3AF0B47-63F3-6B76-8AFD-A2F123150E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2756" y="2312597"/>
            <a:ext cx="4579502" cy="3599316"/>
          </a:xfrm>
        </p:spPr>
        <p:txBody>
          <a:bodyPr>
            <a:normAutofit/>
          </a:bodyPr>
          <a:lstStyle/>
          <a:p>
            <a:pPr algn="just"/>
            <a:r>
              <a:rPr lang="el-GR" sz="1500" dirty="0">
                <a:latin typeface="tahoma" panose="020B0604030504040204" pitchFamily="34" charset="0"/>
              </a:rPr>
              <a:t>Γ</a:t>
            </a:r>
            <a:r>
              <a:rPr lang="el-GR" sz="1500" dirty="0">
                <a:effectLst/>
                <a:latin typeface="tahoma" panose="020B0604030504040204" pitchFamily="34" charset="0"/>
              </a:rPr>
              <a:t>ύρω στα 1885: Γαλλία.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Ο ζωγράφος </a:t>
            </a:r>
            <a:r>
              <a:rPr lang="el-GR" sz="1500" b="1" i="1" dirty="0" err="1">
                <a:effectLst/>
                <a:latin typeface="tahoma" panose="020B0604030504040204" pitchFamily="34" charset="0"/>
              </a:rPr>
              <a:t>Seurat</a:t>
            </a:r>
            <a:r>
              <a:rPr lang="el-GR" sz="1500" b="1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>
                <a:effectLst/>
                <a:latin typeface="tahoma" panose="020B0604030504040204" pitchFamily="34" charset="0"/>
              </a:rPr>
              <a:t> θέλησε  να μελετήσει το χρώμα και εφαρμόσει επιστημονικά τον ιμπρεσιονισμό. Μικρές κουκίδες καθαρού χρώματος αναμειγνύονται για να δώσουν ένα συγκεκριμένο χρώμα, π.χ. κουκίδες κίτρινου και μπλε δίνουν πράσινο χρώμα.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Κ</a:t>
            </a:r>
            <a:r>
              <a:rPr lang="el-GR" sz="1500" dirty="0">
                <a:effectLst/>
                <a:latin typeface="tahoma" panose="020B0604030504040204" pitchFamily="34" charset="0"/>
              </a:rPr>
              <a:t>ύριοι εκφραστές:  </a:t>
            </a:r>
            <a:r>
              <a:rPr lang="el-GR" sz="1500" i="1" dirty="0">
                <a:effectLst/>
                <a:latin typeface="tahoma" panose="020B0604030504040204" pitchFamily="34" charset="0"/>
              </a:rPr>
              <a:t>Georges Seurat, Paul Signac</a:t>
            </a:r>
            <a:r>
              <a:rPr lang="en-US" sz="1500" i="1" dirty="0">
                <a:effectLst/>
                <a:latin typeface="tahoma" panose="020B0604030504040204" pitchFamily="34" charset="0"/>
              </a:rPr>
              <a:t>.</a:t>
            </a:r>
            <a:r>
              <a:rPr lang="el-GR" sz="1500" dirty="0">
                <a:effectLst/>
                <a:latin typeface="tahoma" panose="020B0604030504040204" pitchFamily="34" charset="0"/>
              </a:rPr>
              <a:t>  </a:t>
            </a:r>
            <a:endParaRPr lang="el-GR" sz="1500" dirty="0"/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147144B6-01D4-D8F4-6955-E23EDE549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8" y="2768115"/>
            <a:ext cx="4164913" cy="2785048"/>
          </a:xfrm>
          <a:prstGeom prst="rect">
            <a:avLst/>
          </a:prstGeom>
        </p:spPr>
      </p:pic>
      <p:pic>
        <p:nvPicPr>
          <p:cNvPr id="4" name="Y2Mate.is - Adam Giselle (The Royal Ballet)-3TLSrI_hXEw-64k-1658202016434(2)">
            <a:hlinkClick r:id="" action="ppaction://media"/>
            <a:extLst>
              <a:ext uri="{FF2B5EF4-FFF2-40B4-BE49-F238E27FC236}">
                <a16:creationId xmlns:a16="http://schemas.microsoft.com/office/drawing/2014/main" id="{BBEF46F2-62BB-A9D9-28C4-FC415287A6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5808" y="3276375"/>
            <a:ext cx="406400" cy="40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350823" y="4229724"/>
            <a:ext cx="155256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“Κυριακή απόγευμα στο νησί Grande Jatte”</a:t>
            </a:r>
            <a:b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Seurat (1886</a:t>
            </a:r>
            <a:endParaRPr lang="el-GR" sz="1600" dirty="0"/>
          </a:p>
        </p:txBody>
      </p:sp>
    </p:spTree>
    <p:extLst>
      <p:ext uri="{BB962C8B-B14F-4D97-AF65-F5344CB8AC3E}">
        <p14:creationId xmlns:p14="http://schemas.microsoft.com/office/powerpoint/2010/main" val="1920251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7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75CEF21-9572-37D3-976C-0DB7A8246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Συμβολισμός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1A5D03B1-259B-D418-97E7-30FFE46DBB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474307" cy="3599316"/>
          </a:xfrm>
        </p:spPr>
        <p:txBody>
          <a:bodyPr>
            <a:normAutofit/>
          </a:bodyPr>
          <a:lstStyle/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Εμφανίστηκε γύρω στα 1885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Κυριαρχεί η σύνθεση και η προσπάθεια της έκφρασης ιδεών μέσω σχημάτων. Μέσα από τα μάτια της ψυχής και της φαντασίας ζωγραφίζουν θέματα με συμβατικό χαρακτήρα.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Κύριοι εκφραστές:  </a:t>
            </a:r>
            <a:r>
              <a:rPr lang="el-GR" sz="15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Gustave Moreau, Puvis de Chavannes, Klimt, Giorgio de Chirico</a:t>
            </a:r>
            <a:r>
              <a:rPr lang="en-US" sz="15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l-GR" sz="15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3CE95C96-C5E1-5C61-1C34-EC5A12A6D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5008" y="3154680"/>
            <a:ext cx="3168932" cy="2606040"/>
          </a:xfrm>
          <a:prstGeom prst="rect">
            <a:avLst/>
          </a:prstGeom>
        </p:spPr>
      </p:pic>
      <p:pic>
        <p:nvPicPr>
          <p:cNvPr id="5" name="cinematic-documentary-115669">
            <a:hlinkClick r:id="" action="ppaction://media"/>
            <a:extLst>
              <a:ext uri="{FF2B5EF4-FFF2-40B4-BE49-F238E27FC236}">
                <a16:creationId xmlns:a16="http://schemas.microsoft.com/office/drawing/2014/main" id="{30F1E894-227E-4460-FC24-0AB4ADFC3E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330996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9824840" y="4160282"/>
            <a:ext cx="155256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Pierre </a:t>
            </a:r>
            <a:r>
              <a:rPr lang="fr-F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Puvis</a:t>
            </a:r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 Chavannes (1824–1898), </a:t>
            </a:r>
            <a:r>
              <a:rPr lang="fr-F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Charity</a:t>
            </a:r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(1887), Musée d’Orsay, Paris.</a:t>
            </a:r>
            <a:endParaRPr lang="el-GR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12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9804F0D-35A8-0DC2-995D-2385E7206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err="1">
                <a:effectLst/>
                <a:latin typeface="tahoma" panose="020B0604030504040204" pitchFamily="34" charset="0"/>
              </a:rPr>
              <a:t>Αρ</a:t>
            </a:r>
            <a:r>
              <a:rPr lang="el-GR" b="1" dirty="0">
                <a:effectLst/>
                <a:latin typeface="tahoma" panose="020B0604030504040204" pitchFamily="34" charset="0"/>
              </a:rPr>
              <a:t> </a:t>
            </a:r>
            <a:r>
              <a:rPr lang="el-GR" b="1" dirty="0" err="1">
                <a:effectLst/>
                <a:latin typeface="tahoma" panose="020B0604030504040204" pitchFamily="34" charset="0"/>
              </a:rPr>
              <a:t>Νουβώ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3995BF47-A561-6392-704B-C3FDBD16B0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l-GR" sz="1600" dirty="0">
                <a:effectLst/>
                <a:latin typeface="tahoma" panose="020B0604030504040204" pitchFamily="34" charset="0"/>
              </a:rPr>
              <a:t>Γύρω στα 1890. </a:t>
            </a:r>
            <a:endParaRPr lang="en-US" sz="1600" dirty="0">
              <a:effectLst/>
              <a:latin typeface="tahoma" panose="020B0604030504040204" pitchFamily="34" charset="0"/>
            </a:endParaRPr>
          </a:p>
          <a:p>
            <a:r>
              <a:rPr lang="el-GR" sz="1600" dirty="0">
                <a:effectLst/>
                <a:latin typeface="tahoma" panose="020B0604030504040204" pitchFamily="34" charset="0"/>
              </a:rPr>
              <a:t>Το κίνημα προέρχεται από το </a:t>
            </a:r>
            <a:r>
              <a:rPr lang="el-GR" sz="1600" dirty="0">
                <a:latin typeface="tahoma" panose="020B0604030504040204" pitchFamily="34" charset="0"/>
              </a:rPr>
              <a:t>γ</a:t>
            </a:r>
            <a:r>
              <a:rPr lang="el-GR" sz="1600" dirty="0">
                <a:effectLst/>
                <a:latin typeface="tahoma" panose="020B0604030504040204" pitchFamily="34" charset="0"/>
              </a:rPr>
              <a:t>αλλικό “</a:t>
            </a:r>
            <a:r>
              <a:rPr lang="el-GR" sz="1600" dirty="0" err="1">
                <a:effectLst/>
                <a:latin typeface="tahoma" panose="020B0604030504040204" pitchFamily="34" charset="0"/>
              </a:rPr>
              <a:t>Art</a:t>
            </a:r>
            <a:r>
              <a:rPr lang="el-GR" sz="1600" dirty="0">
                <a:effectLst/>
                <a:latin typeface="tahoma" panose="020B0604030504040204" pitchFamily="34" charset="0"/>
              </a:rPr>
              <a:t> </a:t>
            </a:r>
            <a:r>
              <a:rPr lang="el-GR" sz="1600" dirty="0" err="1">
                <a:effectLst/>
                <a:latin typeface="tahoma" panose="020B0604030504040204" pitchFamily="34" charset="0"/>
              </a:rPr>
              <a:t>Nouveau</a:t>
            </a:r>
            <a:r>
              <a:rPr lang="el-GR" sz="1600" dirty="0">
                <a:effectLst/>
                <a:latin typeface="tahoma" panose="020B0604030504040204" pitchFamily="34" charset="0"/>
              </a:rPr>
              <a:t>”, που σημαίνει “Νέα Τέχνη”. </a:t>
            </a:r>
          </a:p>
          <a:p>
            <a:r>
              <a:rPr lang="el-GR" sz="1600" dirty="0">
                <a:latin typeface="tahoma" panose="020B0604030504040204" pitchFamily="34" charset="0"/>
              </a:rPr>
              <a:t>Χ</a:t>
            </a:r>
            <a:r>
              <a:rPr lang="el-GR" sz="1600" dirty="0">
                <a:effectLst/>
                <a:latin typeface="tahoma" panose="020B0604030504040204" pitchFamily="34" charset="0"/>
              </a:rPr>
              <a:t>αρακτηριστικό γνώρισμα είναι η επιτήδευση της μορφής. Οι καλλιτέχνες χρησιμοποιούν συχνά διακοσμητικά σχήματα, μοτίβα λουλουδιών, αραβικά και γραμμικά ελικοειδή σχήματα.</a:t>
            </a:r>
          </a:p>
          <a:p>
            <a:r>
              <a:rPr lang="el-GR" sz="1600" dirty="0">
                <a:effectLst/>
                <a:latin typeface="tahoma" panose="020B0604030504040204" pitchFamily="34" charset="0"/>
              </a:rPr>
              <a:t> Σημαντικός καλλιτέχνης είναι ο </a:t>
            </a:r>
            <a:r>
              <a:rPr lang="el-GR" sz="1600" dirty="0" err="1">
                <a:latin typeface="tahoma" panose="020B0604030504040204" pitchFamily="34" charset="0"/>
              </a:rPr>
              <a:t>Κ</a:t>
            </a:r>
            <a:r>
              <a:rPr lang="el-GR" sz="1600" dirty="0" err="1">
                <a:effectLst/>
                <a:latin typeface="tahoma" panose="020B0604030504040204" pitchFamily="34" charset="0"/>
              </a:rPr>
              <a:t>αταλανός</a:t>
            </a:r>
            <a:r>
              <a:rPr lang="el-GR" sz="1600" dirty="0">
                <a:effectLst/>
                <a:latin typeface="tahoma" panose="020B0604030504040204" pitchFamily="34" charset="0"/>
              </a:rPr>
              <a:t> αρχιτέκτονας </a:t>
            </a:r>
            <a:r>
              <a:rPr lang="el-GR" sz="1600" dirty="0" err="1">
                <a:effectLst/>
                <a:latin typeface="tahoma" panose="020B0604030504040204" pitchFamily="34" charset="0"/>
              </a:rPr>
              <a:t>Antoniο</a:t>
            </a:r>
            <a:r>
              <a:rPr lang="el-GR" sz="1600" dirty="0">
                <a:effectLst/>
                <a:latin typeface="tahoma" panose="020B0604030504040204" pitchFamily="34" charset="0"/>
              </a:rPr>
              <a:t> </a:t>
            </a:r>
            <a:r>
              <a:rPr lang="el-GR" sz="1600" dirty="0" err="1">
                <a:effectLst/>
                <a:latin typeface="tahoma" panose="020B0604030504040204" pitchFamily="34" charset="0"/>
              </a:rPr>
              <a:t>Gaudí</a:t>
            </a:r>
            <a:r>
              <a:rPr lang="el-GR" sz="1600" dirty="0">
                <a:effectLst/>
                <a:latin typeface="tahoma" panose="020B0604030504040204" pitchFamily="34" charset="0"/>
              </a:rPr>
              <a:t>.</a:t>
            </a:r>
          </a:p>
          <a:p>
            <a:r>
              <a:rPr lang="el-GR" sz="1600" dirty="0">
                <a:latin typeface="tahoma" panose="020B0604030504040204" pitchFamily="34" charset="0"/>
              </a:rPr>
              <a:t>Κ</a:t>
            </a:r>
            <a:r>
              <a:rPr lang="el-GR" sz="1600" dirty="0">
                <a:effectLst/>
                <a:latin typeface="tahoma" panose="020B0604030504040204" pitchFamily="34" charset="0"/>
              </a:rPr>
              <a:t>ύριοι εκφραστές:  </a:t>
            </a:r>
            <a:r>
              <a:rPr lang="el-GR" sz="1600" i="1" dirty="0">
                <a:effectLst/>
                <a:latin typeface="tahoma" panose="020B0604030504040204" pitchFamily="34" charset="0"/>
              </a:rPr>
              <a:t>Alfons Mucha, Gustav Klimt</a:t>
            </a:r>
            <a:r>
              <a:rPr lang="en-US" sz="1600" i="1" dirty="0">
                <a:effectLst/>
                <a:latin typeface="tahoma" panose="020B0604030504040204" pitchFamily="34" charset="0"/>
              </a:rPr>
              <a:t>.</a:t>
            </a:r>
            <a:r>
              <a:rPr lang="el-GR" sz="1600" dirty="0">
                <a:effectLst/>
                <a:latin typeface="tahoma" panose="020B0604030504040204" pitchFamily="34" charset="0"/>
              </a:rPr>
              <a:t>               </a:t>
            </a:r>
            <a:endParaRPr lang="el-GR" sz="1600" dirty="0"/>
          </a:p>
          <a:p>
            <a:pPr marL="0" indent="0" algn="just">
              <a:buNone/>
            </a:pPr>
            <a:endParaRPr lang="el-GR" sz="1600" dirty="0">
              <a:effectLst/>
            </a:endParaRPr>
          </a:p>
          <a:p>
            <a:pPr marL="0" indent="0">
              <a:buNone/>
            </a:pPr>
            <a:endParaRPr lang="el-GR" sz="1600" dirty="0"/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8E31FD21-1BF0-167F-6243-9DD2A5C704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838" y="2542968"/>
            <a:ext cx="3027530" cy="3408314"/>
          </a:xfrm>
          <a:prstGeom prst="rect">
            <a:avLst/>
          </a:prstGeom>
        </p:spPr>
      </p:pic>
      <p:pic>
        <p:nvPicPr>
          <p:cNvPr id="5" name="cinematic-documentary-115669">
            <a:hlinkClick r:id="" action="ppaction://media"/>
            <a:extLst>
              <a:ext uri="{FF2B5EF4-FFF2-40B4-BE49-F238E27FC236}">
                <a16:creationId xmlns:a16="http://schemas.microsoft.com/office/drawing/2014/main" id="{6D9556D0-D82A-439B-0026-524797AB3C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86400" y="32258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9776287" y="5328195"/>
            <a:ext cx="15525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The Bride</a:t>
            </a:r>
            <a:r>
              <a:rPr lang="el-GR" sz="1600" dirty="0"/>
              <a:t>, </a:t>
            </a:r>
            <a:r>
              <a:rPr lang="en-US" sz="1600" dirty="0" err="1"/>
              <a:t>Alfons</a:t>
            </a:r>
            <a:r>
              <a:rPr lang="en-US" sz="1600" dirty="0"/>
              <a:t> </a:t>
            </a:r>
            <a:r>
              <a:rPr lang="en-US" sz="1600" dirty="0" err="1"/>
              <a:t>Mucha</a:t>
            </a:r>
            <a:endParaRPr lang="el-GR" sz="1600" dirty="0"/>
          </a:p>
        </p:txBody>
      </p:sp>
    </p:spTree>
    <p:extLst>
      <p:ext uri="{BB962C8B-B14F-4D97-AF65-F5344CB8AC3E}">
        <p14:creationId xmlns:p14="http://schemas.microsoft.com/office/powerpoint/2010/main" val="1442916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6C0FC63-7DDA-4C26-364E-BF8900F7C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Εξπρεσιονισμός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142DF22E-1B2D-A478-FD78-1CF7290530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409570" cy="3599316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Αναπτύχτηκε το 1900.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Προέρχεται από τον λατινικό όρο “</a:t>
            </a:r>
            <a:r>
              <a:rPr lang="el-G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expressio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που σημαίνει “έκφραση”.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Οι εξπρεσιονιστές ζωγράφοι απομακρύνονται από την απεικόνιση της πραγματικότητας και ασχολούνται με την έκφραση της σκέψης και των συναισθημάτων. Η τέχνη εκφράζει τις εσωτερικές αναζητήσεις  και τις ψυχικές αγωνίες των καλλιτεχνών μέσα από έντονα χρώματα, επιθετικές φόρμες,  περίπλοκες συνθέσεις και την παραμόρφωση του ανθρώπινου σώματος και του προσώπου.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Κύριους εκφραστές:  </a:t>
            </a:r>
            <a:r>
              <a:rPr lang="el-GR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Wassily Kandinsky, Edvard Munch, Kirchner, Georges Rouault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el-GR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 </a:t>
            </a:r>
            <a:r>
              <a:rPr lang="el-GR" dirty="0"/>
              <a:t>   </a:t>
            </a:r>
          </a:p>
          <a:p>
            <a:pPr marL="0" indent="0" algn="just">
              <a:buNone/>
            </a:pPr>
            <a:r>
              <a:rPr lang="el-GR" dirty="0">
                <a:effectLst/>
              </a:rPr>
              <a:t> </a:t>
            </a:r>
          </a:p>
          <a:p>
            <a:pPr algn="just"/>
            <a:endParaRPr lang="el-GR" dirty="0"/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771AB97F-4A12-0A7A-332B-6C1D4B3DEC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endParaRPr lang="el-GR" dirty="0"/>
          </a:p>
          <a:p>
            <a:endParaRPr lang="el-GR" dirty="0"/>
          </a:p>
        </p:txBody>
      </p:sp>
      <p:pic>
        <p:nvPicPr>
          <p:cNvPr id="8" name="Εικόνα 7">
            <a:extLst>
              <a:ext uri="{FF2B5EF4-FFF2-40B4-BE49-F238E27FC236}">
                <a16:creationId xmlns:a16="http://schemas.microsoft.com/office/drawing/2014/main" id="{45E804D7-A487-7F9C-C866-75ED49AC8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451" y="2562876"/>
            <a:ext cx="4061158" cy="3476798"/>
          </a:xfrm>
          <a:prstGeom prst="rect">
            <a:avLst/>
          </a:prstGeom>
        </p:spPr>
      </p:pic>
      <p:pic>
        <p:nvPicPr>
          <p:cNvPr id="5" name="cinematic-documentary-115669">
            <a:hlinkClick r:id="" action="ppaction://media"/>
            <a:extLst>
              <a:ext uri="{FF2B5EF4-FFF2-40B4-BE49-F238E27FC236}">
                <a16:creationId xmlns:a16="http://schemas.microsoft.com/office/drawing/2014/main" id="{43FC209E-C479-913B-0062-1289F017D8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50634" y="32258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310358" y="4962456"/>
            <a:ext cx="155256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Girls on the Bridge, 1899 by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Edvard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 Munch</a:t>
            </a:r>
          </a:p>
        </p:txBody>
      </p:sp>
    </p:spTree>
    <p:extLst>
      <p:ext uri="{BB962C8B-B14F-4D97-AF65-F5344CB8AC3E}">
        <p14:creationId xmlns:p14="http://schemas.microsoft.com/office/powerpoint/2010/main" val="3642844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52E1664-CD44-EB92-2C18-BA4C9A365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err="1"/>
              <a:t>Φωβισμός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AFC514CE-5E78-21AF-850B-857415B23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5808" y="2403334"/>
            <a:ext cx="4698358" cy="3516670"/>
          </a:xfrm>
        </p:spPr>
        <p:txBody>
          <a:bodyPr>
            <a:normAutofit/>
          </a:bodyPr>
          <a:lstStyle/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Εμφανίστηκε γύρω στο 1905 στη Γαλλία και είχε πολύ μικρή διάρκεια ζωής. 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Προέρχεται από τη γαλλική λέξη “</a:t>
            </a:r>
            <a:r>
              <a:rPr lang="el-GR" sz="15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fauve</a:t>
            </a:r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που σημαίνει αγρίμι. 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Τα έργα χαρακτηρίζονται από την απλότητα στις μορφές και στα έντονα χρώματα που απλώνονται πλακάτα, με ελεύθερη πινελιά στον καμβά. Συνθέσεις συχνά με έντονα περιγράμματα και έλλειψη προοπτικής.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Κύριοι εκφραστές:  </a:t>
            </a:r>
            <a:r>
              <a:rPr lang="el-GR" sz="15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Matisse, Derain</a:t>
            </a:r>
            <a:r>
              <a:rPr lang="en-US" sz="15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     </a:t>
            </a:r>
          </a:p>
          <a:p>
            <a:pPr marL="0" indent="0" algn="just">
              <a:buNone/>
            </a:pPr>
            <a:endParaRPr lang="el-GR" sz="15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l-GR" sz="15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C3EAB0A7-DC74-65A8-866C-55CAE430A9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2800" y="2552261"/>
            <a:ext cx="4405194" cy="2946958"/>
          </a:xfrm>
          <a:prstGeom prst="rect">
            <a:avLst/>
          </a:prstGeom>
        </p:spPr>
      </p:pic>
      <p:pic>
        <p:nvPicPr>
          <p:cNvPr id="5" name="biodynamic-impact-braam-tonal-dark-184276">
            <a:hlinkClick r:id="" action="ppaction://media"/>
            <a:extLst>
              <a:ext uri="{FF2B5EF4-FFF2-40B4-BE49-F238E27FC236}">
                <a16:creationId xmlns:a16="http://schemas.microsoft.com/office/drawing/2014/main" id="{5CCF061A-B1B9-D810-7AFF-26C51BC77C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11271" y="4421398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367002" y="4982391"/>
            <a:ext cx="15525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Music – Henri Matisse</a:t>
            </a:r>
            <a:endParaRPr lang="el-GR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23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1B7AC49-CBA0-A78F-41B0-2B2AB8AF2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Κυβισμός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4511F614-693E-CB09-DA32-B0E1688650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l-GR" sz="1500" dirty="0"/>
              <a:t>Αναπτύχθηκε λίγο πριν το 1910 στο Παρίσι. </a:t>
            </a:r>
          </a:p>
          <a:p>
            <a:pPr algn="just"/>
            <a:r>
              <a:rPr lang="el-GR" sz="1500" dirty="0"/>
              <a:t>Οι ζωγράφοι αποτυπώνουν απόψεις του θέματος από διαφορετικές γωνίες, με διαιρέσεις και </a:t>
            </a:r>
            <a:r>
              <a:rPr lang="el-GR" sz="1500" dirty="0" err="1"/>
              <a:t>επανασυνθέσεις</a:t>
            </a:r>
            <a:r>
              <a:rPr lang="el-GR" sz="1500" dirty="0"/>
              <a:t> αντικειμένων σε πιο αφηρημένες μορφές. </a:t>
            </a:r>
          </a:p>
          <a:p>
            <a:pPr algn="just"/>
            <a:r>
              <a:rPr lang="el-GR" sz="1500" dirty="0"/>
              <a:t>Κύριοι εκφραστές:  </a:t>
            </a:r>
            <a:r>
              <a:rPr lang="el-GR" sz="1500" i="1" dirty="0"/>
              <a:t>Georges Braque, Pablo Picasso</a:t>
            </a:r>
            <a:r>
              <a:rPr lang="en-US" sz="1500" i="1" dirty="0"/>
              <a:t>.</a:t>
            </a:r>
            <a:r>
              <a:rPr lang="el-GR" sz="1500" dirty="0"/>
              <a:t>   </a:t>
            </a:r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EA834F87-A813-CE37-F4C2-E67855D92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4032" y="2646096"/>
            <a:ext cx="2728289" cy="3357894"/>
          </a:xfrm>
          <a:prstGeom prst="rect">
            <a:avLst/>
          </a:prstGeom>
        </p:spPr>
      </p:pic>
      <p:pic>
        <p:nvPicPr>
          <p:cNvPr id="5" name="biodynamic-impact-braam-tonal-dark-184276">
            <a:hlinkClick r:id="" action="ppaction://media"/>
            <a:extLst>
              <a:ext uri="{FF2B5EF4-FFF2-40B4-BE49-F238E27FC236}">
                <a16:creationId xmlns:a16="http://schemas.microsoft.com/office/drawing/2014/main" id="{19D38AA9-6ACC-0EAD-046F-CF8C9F3EBE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9897664" y="4846063"/>
            <a:ext cx="155256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Η Μaya με την κούκλα, Πάμπλο Πικάσο</a:t>
            </a:r>
          </a:p>
        </p:txBody>
      </p:sp>
    </p:spTree>
    <p:extLst>
      <p:ext uri="{BB962C8B-B14F-4D97-AF65-F5344CB8AC3E}">
        <p14:creationId xmlns:p14="http://schemas.microsoft.com/office/powerpoint/2010/main" val="307873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2E7183D-C859-5E8C-D92E-B629E616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Πάμπλο Πικάσο, </a:t>
            </a:r>
            <a:r>
              <a:rPr lang="el-GR" b="1" i="1" dirty="0">
                <a:solidFill>
                  <a:srgbClr val="008080"/>
                </a:solidFill>
                <a:effectLst/>
              </a:rPr>
              <a:t>Ο Πάολο με το γαϊδουράκι</a:t>
            </a:r>
            <a:endParaRPr lang="el-GR" dirty="0"/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C4420AFA-0291-1239-2D64-D4AF88C9DF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7858" y="2201142"/>
            <a:ext cx="3212538" cy="3975914"/>
          </a:xfrm>
          <a:prstGeom prst="rect">
            <a:avLst/>
          </a:prstGeom>
        </p:spPr>
      </p:pic>
      <p:pic>
        <p:nvPicPr>
          <p:cNvPr id="3" name="biodynamic-impact-braam-tonal-dark-184276">
            <a:hlinkClick r:id="" action="ppaction://media"/>
            <a:extLst>
              <a:ext uri="{FF2B5EF4-FFF2-40B4-BE49-F238E27FC236}">
                <a16:creationId xmlns:a16="http://schemas.microsoft.com/office/drawing/2014/main" id="{36267282-2A8C-6E6C-DF79-3182C2AFFF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462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E38AAAD-848C-A84A-F83D-1089065FF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>
                <a:effectLst/>
                <a:latin typeface="tahoma" panose="020B0604030504040204" pitchFamily="34" charset="0"/>
              </a:rPr>
              <a:t>Αναγεννησιακή Τέχνη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ABFD0F18-3A52-E533-8517-C6F96C3703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887000" cy="3599316"/>
          </a:xfrm>
        </p:spPr>
        <p:txBody>
          <a:bodyPr>
            <a:noAutofit/>
          </a:bodyPr>
          <a:lstStyle/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 err="1">
                <a:effectLst/>
                <a:latin typeface="tahoma" panose="020B0604030504040204" pitchFamily="34" charset="0"/>
              </a:rPr>
              <a:t>15ος</a:t>
            </a:r>
            <a:r>
              <a:rPr lang="el-GR" sz="1500" dirty="0">
                <a:effectLst/>
                <a:latin typeface="tahoma" panose="020B0604030504040204" pitchFamily="34" charset="0"/>
              </a:rPr>
              <a:t> αιώνας:  Φλωρεντία. 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Θέματα: από τη Βίβλο, την Ελληνική και Ρωμαϊκή μυθολογία, την ιστορία, αλλά και τη σύγχρονη ζωή.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>
                <a:latin typeface="tahoma" panose="020B0604030504040204" pitchFamily="34" charset="0"/>
              </a:rPr>
              <a:t>Α</a:t>
            </a:r>
            <a:r>
              <a:rPr lang="el-GR" sz="1500" dirty="0">
                <a:effectLst/>
                <a:latin typeface="tahoma" panose="020B0604030504040204" pitchFamily="34" charset="0"/>
              </a:rPr>
              <a:t>πελευθέρωση από τις προκαταλήψεις του Μεσαίωνα.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Οι αρχαίες κλασικές τέχνες επανέρχονται  αναμεμειγμένες με χριστιανικά στοιχεία.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>
                <a:latin typeface="tahoma" panose="020B0604030504040204" pitchFamily="34" charset="0"/>
              </a:rPr>
              <a:t>Λ</a:t>
            </a:r>
            <a:r>
              <a:rPr lang="el-GR" sz="1500" dirty="0">
                <a:effectLst/>
                <a:latin typeface="tahoma" panose="020B0604030504040204" pitchFamily="34" charset="0"/>
              </a:rPr>
              <a:t>επτομέρεια στο σχήμα και στο χρώμα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>
                <a:latin typeface="tahoma" panose="020B0604030504040204" pitchFamily="34" charset="0"/>
              </a:rPr>
              <a:t>Έ</a:t>
            </a:r>
            <a:r>
              <a:rPr lang="el-GR" sz="1500" dirty="0">
                <a:effectLst/>
                <a:latin typeface="tahoma" panose="020B0604030504040204" pitchFamily="34" charset="0"/>
              </a:rPr>
              <a:t>μφαση στην προοπτική. Για πρώτη φορά το ανθρώπινο σώμα εκθειάζεται, τόσο στη ζωγραφική, όσο και στη γλυπτική.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Κύριοι εκφραστές:  </a:t>
            </a:r>
            <a:r>
              <a:rPr lang="el-GR" sz="1500" i="1" dirty="0">
                <a:effectLst/>
                <a:latin typeface="tahoma" panose="020B0604030504040204" pitchFamily="34" charset="0"/>
              </a:rPr>
              <a:t>Botticelli, Michelangelo, Leonardo da Vinci, El Greco, Hieronymus Bosch, Jan van Eyck, Albrecht Dürer</a:t>
            </a:r>
            <a:r>
              <a:rPr lang="en-US" sz="1500" i="1" dirty="0">
                <a:effectLst/>
                <a:latin typeface="tahoma" panose="020B0604030504040204" pitchFamily="34" charset="0"/>
              </a:rPr>
              <a:t>.</a:t>
            </a:r>
            <a:endParaRPr lang="el-GR" sz="1500" dirty="0"/>
          </a:p>
        </p:txBody>
      </p:sp>
      <p:pic>
        <p:nvPicPr>
          <p:cNvPr id="7" name="Θέση περιεχομένου 6">
            <a:extLst>
              <a:ext uri="{FF2B5EF4-FFF2-40B4-BE49-F238E27FC236}">
                <a16:creationId xmlns:a16="http://schemas.microsoft.com/office/drawing/2014/main" id="{6E1A522F-0C93-1960-F72A-640D7153A3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657430" y="2336800"/>
            <a:ext cx="2639166" cy="3598863"/>
          </a:xfr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1C1491D4-73EF-6783-0A08-F4DB75638A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0007" y="4660136"/>
            <a:ext cx="174891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l-GR" altLang="el-GR" sz="16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Madonna and Child with St. John the Baptist, c. 1470–1475, </a:t>
            </a:r>
            <a:r>
              <a:rPr kumimoji="0" lang="el-GR" altLang="el-GR" sz="16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 tooltip="Louvre"/>
              </a:rPr>
              <a:t>Louvre</a:t>
            </a:r>
            <a:r>
              <a:rPr kumimoji="0" lang="el-GR" altLang="el-GR" sz="16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pic>
        <p:nvPicPr>
          <p:cNvPr id="4" name="leonell-cassio-the-paranormal-is-real-ft-carrie-163742(1)">
            <a:hlinkClick r:id="" action="ppaction://media"/>
            <a:extLst>
              <a:ext uri="{FF2B5EF4-FFF2-40B4-BE49-F238E27FC236}">
                <a16:creationId xmlns:a16="http://schemas.microsoft.com/office/drawing/2014/main" id="{EB182E7B-86FF-617B-64EA-10BD8A5AA9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6105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9DBCBE4-A7FC-1393-D39A-09D2EC022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Ντανταϊσμός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01CE056C-1C76-9300-71BA-EC0123D848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Εμφανίστηκε κατά τον Α’ Παγκόσμιο Πόλεμο, γύρω στα 1915, στην Ελβετία. 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Εκφράζει το παράλογο, το φανταστικό, την επίθεση εναντίον κάθε κατεστημένου της εποχής. 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Έμπνευσή τους  οι μηχανές - οι ανθρώπινες φιγούρες  θύμιζαν  ρομπότ. Επέλεγαν στην τύχη σχήματα και εικόνες, καθώς και διάφορα υλικά, δημιουργώντας εφήμερα έργα που συνδύαζαν τη γλυπτική με τη ζωγραφική. 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Οι ζωγράφοι προσπαθούσαν να περάσουν μηδενιστικές φιλοσοφικές τάσεις. Μεταξύ των άλλων ήταν και μια διαμαρτυρία ενάντια στη βαρβαρότητα του πολέμου.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Κύριοιεκφραστές:  </a:t>
            </a:r>
            <a:r>
              <a:rPr lang="el-GR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Francis Picabia, Marcel Janco, Jean Arp, Hans Richter, Marcel Duchamp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              </a:t>
            </a:r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642D0241-7935-F9FC-BD3A-6F3D3DC38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3935" y="2759384"/>
            <a:ext cx="3366327" cy="3366327"/>
          </a:xfrm>
          <a:prstGeom prst="rect">
            <a:avLst/>
          </a:prstGeom>
        </p:spPr>
      </p:pic>
      <p:pic>
        <p:nvPicPr>
          <p:cNvPr id="5" name="biodynamic-impact-braam-tonal-dark-184276">
            <a:hlinkClick r:id="" action="ppaction://media"/>
            <a:extLst>
              <a:ext uri="{FF2B5EF4-FFF2-40B4-BE49-F238E27FC236}">
                <a16:creationId xmlns:a16="http://schemas.microsoft.com/office/drawing/2014/main" id="{F4B64121-4083-79FE-3D9A-92BBC5EF78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229436" y="3429000"/>
            <a:ext cx="1552561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Francis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Picabia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1913, </a:t>
            </a:r>
            <a:r>
              <a:rPr lang="en-US" sz="160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Udnie</a:t>
            </a:r>
            <a:r>
              <a:rPr lang="en-US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(Young American Girl, The Dance)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 tooltip="Musée National d'Art Moderne"/>
              </a:rPr>
              <a:t>Musée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 tooltip="Musée National d'Art Moderne"/>
              </a:rPr>
              <a:t> National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 tooltip="Musée National d'Art Moderne"/>
              </a:rPr>
              <a:t>d'Art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 tooltip="Musée National d'Art Moderne"/>
              </a:rPr>
              <a:t>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 tooltip="Musée National d'Art Moderne"/>
              </a:rPr>
              <a:t>Moderne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7" tooltip="Centre Georges Pompidou"/>
              </a:rPr>
              <a:t>Centre Georges Pompidou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Paris</a:t>
            </a:r>
            <a:endParaRPr lang="el-GR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755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D1371C5-4D5A-3815-836E-B2A5083BE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Υπερρεαλισμός ή Σουρεαλισμός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0BD771D3-0380-482D-C6F9-F8C0E7309C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1" y="2336873"/>
            <a:ext cx="4698358" cy="3599316"/>
          </a:xfrm>
        </p:spPr>
        <p:txBody>
          <a:bodyPr>
            <a:normAutofit/>
          </a:bodyPr>
          <a:lstStyle/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Γεννήθηκε γύρω στο 1920 στο Παρίσι ως αντίδραση στην καταστροφικότατα του Ντανταϊσμού.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Ευρύτερο καλλιτεχνικό και πολιτικό ρεύμα, σαν επαναστατικό κίνημα.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Αναθεώρηση των αξιών της ανθρώπινης ζωής με ιδρυτή τον ποιητή </a:t>
            </a:r>
            <a:r>
              <a:rPr lang="el-GR" sz="1500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André Breton</a:t>
            </a:r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Ονειρικές καταστάσεις ζωγραφισμένες με συμβατικό τρόπο. Πραγματικά και ρεαλιστικά στοιχεία συνυπάρχουν σε συνθέσεις που είναι πέρα από τη λογική και τη φαντασία.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Κύριοι εκφραστές:  </a:t>
            </a:r>
            <a:r>
              <a:rPr lang="el-GR" sz="15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Giorgio de Chirico, Salvador Dalí, Joan Miró.</a:t>
            </a:r>
            <a:endParaRPr lang="el-GR" sz="15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just">
              <a:buNone/>
            </a:pPr>
            <a:endParaRPr lang="el-GR" sz="15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21ADEABA-16F6-52DE-99B8-901B349AF66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br>
              <a:rPr lang="el-GR" dirty="0">
                <a:effectLst/>
              </a:rPr>
            </a:br>
            <a:br>
              <a:rPr lang="el-GR" dirty="0">
                <a:effectLst/>
              </a:rPr>
            </a:br>
            <a:endParaRPr lang="el-GR" dirty="0"/>
          </a:p>
        </p:txBody>
      </p:sp>
      <p:pic>
        <p:nvPicPr>
          <p:cNvPr id="5" name="biodynamic-impact-braam-tonal-dark-184276">
            <a:hlinkClick r:id="" action="ppaction://media"/>
            <a:extLst>
              <a:ext uri="{FF2B5EF4-FFF2-40B4-BE49-F238E27FC236}">
                <a16:creationId xmlns:a16="http://schemas.microsoft.com/office/drawing/2014/main" id="{8EA8F315-E478-1FBE-BE51-7C7AA6230E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1902" y="3154995"/>
            <a:ext cx="406400" cy="406400"/>
          </a:xfrm>
          <a:prstGeom prst="rect">
            <a:avLst/>
          </a:prstGeom>
        </p:spPr>
      </p:pic>
      <p:pic>
        <p:nvPicPr>
          <p:cNvPr id="8" name="Εικόνα 7">
            <a:extLst>
              <a:ext uri="{FF2B5EF4-FFF2-40B4-BE49-F238E27FC236}">
                <a16:creationId xmlns:a16="http://schemas.microsoft.com/office/drawing/2014/main" id="{73D8416C-E060-0611-453A-50D4821DEF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4464" y="2687255"/>
            <a:ext cx="4121702" cy="28929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498224" y="4810291"/>
            <a:ext cx="15525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1600" dirty="0"/>
              <a:t>Το καρναβάλι του Αρλεκίνου του Μιρό.</a:t>
            </a:r>
            <a:endParaRPr lang="el-GR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321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0F13AC9-C9F3-63B6-EC3B-526B83EA9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err="1"/>
              <a:t>Μπαουχάους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4FB1BC1E-5F1B-9C38-C79F-2566263E27F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Γύρω στα 1925 στο Βερολίνο.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Η λέξη προέρχεται από τη γερμανική λέξη “</a:t>
            </a:r>
            <a:r>
              <a:rPr lang="el-G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Bauhaus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που σημαίνει “σπίτι του αρχιτέκτονα” 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Το ύφος  </a:t>
            </a:r>
            <a:r>
              <a:rPr lang="el-G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επέδρασε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καταλυτικά στην εξέλιξη της σύγχρονης τέχνης, ειδικότερα στους τομείς της αρχιτεκτονικής και του βιομηχανικού σχεδιασμού. 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Βασικά χαρακτηριστικά: η απλότητα, με ιδιαίτερη έμφαση στις γεωμετρικές φόρμες και στο χρώμα. 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Η σχολή αξιοποίησε την ανθρώπινη ατομική προσπάθεια στα πλαίσια μιας βιομηχανικής παραγωγής που στο παρελθόν ήταν απόλυτα τυποποιημένη.</a:t>
            </a:r>
          </a:p>
          <a:p>
            <a:pPr algn="just"/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Κύριοι εκφραστές:  </a:t>
            </a:r>
            <a:r>
              <a:rPr lang="el-GR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Paul Klee, Wassily Kandinsky.</a:t>
            </a:r>
            <a:r>
              <a:rPr lang="el-G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       </a:t>
            </a:r>
            <a:endParaRPr lang="el-GR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 algn="just">
              <a:buNone/>
            </a:pPr>
            <a:endParaRPr lang="el-G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B0EA87AD-B58F-604E-81E4-B03EBB333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8752" y="2858150"/>
            <a:ext cx="2498770" cy="2694752"/>
          </a:xfrm>
          <a:prstGeom prst="rect">
            <a:avLst/>
          </a:prstGeom>
        </p:spPr>
      </p:pic>
      <p:pic>
        <p:nvPicPr>
          <p:cNvPr id="4" name="biodynamic-impact-braam-tonal-dark-184276">
            <a:hlinkClick r:id="" action="ppaction://media"/>
            <a:extLst>
              <a:ext uri="{FF2B5EF4-FFF2-40B4-BE49-F238E27FC236}">
                <a16:creationId xmlns:a16="http://schemas.microsoft.com/office/drawing/2014/main" id="{E1CAFC9C-86B7-7C1A-D3E4-FC817CC915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02096" y="3225800"/>
            <a:ext cx="406400" cy="40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134083" y="4709121"/>
            <a:ext cx="15525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"Senecio"</a:t>
            </a:r>
            <a:b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Paul Klee (1922)</a:t>
            </a:r>
            <a:r>
              <a:rPr lang="el-GR" altLang="el-GR" sz="1200" dirty="0"/>
              <a:t> </a:t>
            </a:r>
            <a:endParaRPr lang="el-GR" altLang="el-GR" sz="3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6562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AACF973-AEAB-5A9F-6544-21EB02E43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Αφηρημένος Εξπρεσιονισμός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0A91A84A-DE62-A619-56FA-A507292720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87149"/>
            <a:ext cx="4698358" cy="3549039"/>
          </a:xfrm>
        </p:spPr>
        <p:txBody>
          <a:bodyPr>
            <a:normAutofit/>
          </a:bodyPr>
          <a:lstStyle/>
          <a:p>
            <a:pPr algn="just"/>
            <a:r>
              <a:rPr lang="el-GR" sz="1500" dirty="0"/>
              <a:t>Καλλιτεχνικό ρεύμα που γεννήθηκε στη Νέα Υόρκη γύρω στα 1940. </a:t>
            </a:r>
          </a:p>
          <a:p>
            <a:pPr algn="just"/>
            <a:r>
              <a:rPr lang="el-GR" sz="1500" dirty="0"/>
              <a:t>Τα έργα χαρακτηρίζονται από την απόλυτη ελευθερία τόσο στο χρώμα, όσο στη θεματολογία, στις μορφές και στα σχήματα.</a:t>
            </a:r>
          </a:p>
          <a:p>
            <a:pPr algn="just"/>
            <a:r>
              <a:rPr lang="el-GR" sz="1500" dirty="0"/>
              <a:t>Κύριοι εκφραστές:  </a:t>
            </a:r>
            <a:r>
              <a:rPr lang="el-GR" sz="1500" i="1" dirty="0"/>
              <a:t>Paul Jackson Pollock, Mark Rothko, Willem de Kooning</a:t>
            </a:r>
            <a:r>
              <a:rPr lang="el-GR" sz="1500" dirty="0"/>
              <a:t>.     </a:t>
            </a:r>
          </a:p>
        </p:txBody>
      </p:sp>
      <p:pic>
        <p:nvPicPr>
          <p:cNvPr id="5" name="biodynamic-impact-braam-tonal-dark-184276">
            <a:hlinkClick r:id="" action="ppaction://media"/>
            <a:extLst>
              <a:ext uri="{FF2B5EF4-FFF2-40B4-BE49-F238E27FC236}">
                <a16:creationId xmlns:a16="http://schemas.microsoft.com/office/drawing/2014/main" id="{738896F2-8920-0307-8DFD-A184FDBE0C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134083" y="4709121"/>
            <a:ext cx="15525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Entrance to Subway, 1938 - Mark Rothko </a:t>
            </a:r>
          </a:p>
        </p:txBody>
      </p:sp>
      <p:pic>
        <p:nvPicPr>
          <p:cNvPr id="9" name="Εικόνα 7">
            <a:extLst>
              <a:ext uri="{FF2B5EF4-FFF2-40B4-BE49-F238E27FC236}">
                <a16:creationId xmlns:a16="http://schemas.microsoft.com/office/drawing/2014/main" id="{CA0598CB-F068-5309-AF95-83B58C6333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/>
          <a:stretch>
            <a:fillRect/>
          </a:stretch>
        </p:blipFill>
        <p:spPr>
          <a:xfrm>
            <a:off x="6514089" y="2930826"/>
            <a:ext cx="3542148" cy="260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69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585A678-A854-593E-8485-5BA48EB41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err="1"/>
              <a:t>Ποπ</a:t>
            </a:r>
            <a:r>
              <a:rPr lang="el-GR" b="1" dirty="0"/>
              <a:t> Αρτ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6B93A1B0-8E60-5770-B637-017FA63EFA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l-GR" sz="1500" dirty="0"/>
              <a:t>Γύρω στα 1950, ως αντίδραση στο αυστηρό κίνημα του εξπρεσιονισμού. </a:t>
            </a:r>
          </a:p>
          <a:p>
            <a:pPr algn="just"/>
            <a:r>
              <a:rPr lang="el-GR" sz="1500" dirty="0"/>
              <a:t>Γνωρίζει άνθηση μαζί με την έξαρση της </a:t>
            </a:r>
            <a:r>
              <a:rPr lang="el-GR" sz="1500" dirty="0" err="1"/>
              <a:t>ποπ</a:t>
            </a:r>
            <a:r>
              <a:rPr lang="el-GR" sz="1500" dirty="0"/>
              <a:t> μουσικής. Τα έργα δανείζονται θέματα από κόμικς και διαφημίσεις, συνοδευόμενα από αυθορμητισμό και ανάλαφρη διάθεση.</a:t>
            </a:r>
          </a:p>
          <a:p>
            <a:pPr algn="just"/>
            <a:r>
              <a:rPr lang="el-GR" sz="1500" dirty="0"/>
              <a:t>Κύριοι εκφραστές:  </a:t>
            </a:r>
            <a:r>
              <a:rPr lang="el-GR" sz="1500" i="1" dirty="0"/>
              <a:t>Andy Warhol.</a:t>
            </a:r>
            <a:r>
              <a:rPr lang="el-GR" sz="1500" dirty="0"/>
              <a:t>  </a:t>
            </a:r>
          </a:p>
          <a:p>
            <a:pPr marL="0" indent="0" algn="just">
              <a:buNone/>
            </a:pPr>
            <a:r>
              <a:rPr lang="el-GR" sz="1500" dirty="0">
                <a:effectLst/>
              </a:rPr>
              <a:t> </a:t>
            </a:r>
          </a:p>
          <a:p>
            <a:pPr algn="just"/>
            <a:endParaRPr lang="el-GR" sz="1500" dirty="0"/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B3323000-BCE2-02A4-7A91-31F9705B1A0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704520" y="2219171"/>
            <a:ext cx="2574682" cy="1928526"/>
          </a:xfrm>
        </p:spPr>
      </p:pic>
      <p:pic>
        <p:nvPicPr>
          <p:cNvPr id="8" name="Εικόνα 7">
            <a:extLst>
              <a:ext uri="{FF2B5EF4-FFF2-40B4-BE49-F238E27FC236}">
                <a16:creationId xmlns:a16="http://schemas.microsoft.com/office/drawing/2014/main" id="{7EBB98BB-2DE8-7959-30C7-D4276D90D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6502" y="4301284"/>
            <a:ext cx="2552700" cy="1790700"/>
          </a:xfrm>
          <a:prstGeom prst="rect">
            <a:avLst/>
          </a:prstGeom>
        </p:spPr>
      </p:pic>
      <p:pic>
        <p:nvPicPr>
          <p:cNvPr id="10" name="Εικόνα 9">
            <a:extLst>
              <a:ext uri="{FF2B5EF4-FFF2-40B4-BE49-F238E27FC236}">
                <a16:creationId xmlns:a16="http://schemas.microsoft.com/office/drawing/2014/main" id="{842F9728-E575-2814-827E-DBE82B7DFF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9427" y="3371456"/>
            <a:ext cx="2094637" cy="2592373"/>
          </a:xfrm>
          <a:prstGeom prst="rect">
            <a:avLst/>
          </a:prstGeom>
        </p:spPr>
      </p:pic>
      <p:pic>
        <p:nvPicPr>
          <p:cNvPr id="4" name="cinematic-documentary-115669">
            <a:hlinkClick r:id="" action="ppaction://media"/>
            <a:extLst>
              <a:ext uri="{FF2B5EF4-FFF2-40B4-BE49-F238E27FC236}">
                <a16:creationId xmlns:a16="http://schemas.microsoft.com/office/drawing/2014/main" id="{9BB840A6-1472-974A-DF8B-AD73DFA844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0559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F0615AC-C3A1-82D9-7091-2C45F20A4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/>
              <a:t>Οπ Αρτ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F0BA361-FBD3-3054-FFFE-0C5698E338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Εμφανίστηκε γύρω στα 1960. 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Ο όρος προέρχεται από το “Optical Art” και σκοπός της είναι η πρόκληση του θεατή μέσω φαινομένων οπτικής απάτης και οπτικών ψευδαισθήσεων.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Κύριοι εκφραστές:  </a:t>
            </a:r>
            <a:r>
              <a:rPr lang="el-GR" sz="15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Bridget Riley, Victor Vasarely, M. C. Escher.</a:t>
            </a:r>
            <a:r>
              <a:rPr lang="el-G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  </a:t>
            </a:r>
          </a:p>
          <a:p>
            <a:pPr marL="0" indent="0" algn="just">
              <a:buNone/>
            </a:pPr>
            <a:r>
              <a:rPr lang="el-GR" sz="15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pPr algn="just"/>
            <a:endParaRPr lang="el-GR" sz="15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B8B1B9A-B136-06A4-328F-BD2EBB9F1CD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5594123" y="4013420"/>
            <a:ext cx="255198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l-GR" altLang="el-G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kumimoji="0" lang="el-GR" altLang="el-GR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l-GR" altLang="el-G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9501F60D-D2E1-C2C6-DB4D-D51539272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899" y="3028380"/>
            <a:ext cx="2894760" cy="2412300"/>
          </a:xfrm>
          <a:prstGeom prst="rect">
            <a:avLst/>
          </a:prstGeom>
        </p:spPr>
      </p:pic>
      <p:pic>
        <p:nvPicPr>
          <p:cNvPr id="4" name="cinematic-documentary-115669">
            <a:hlinkClick r:id="" action="ppaction://media"/>
            <a:extLst>
              <a:ext uri="{FF2B5EF4-FFF2-40B4-BE49-F238E27FC236}">
                <a16:creationId xmlns:a16="http://schemas.microsoft.com/office/drawing/2014/main" id="{FF4EECBA-9E61-B9A4-353B-DCD96F0C48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134082" y="4709121"/>
            <a:ext cx="15525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“Movement in Squares”</a:t>
            </a:r>
            <a:b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Riley (1961) </a:t>
            </a: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hlinkClick r:id="rId6"/>
            </a:endParaRPr>
          </a:p>
        </p:txBody>
      </p:sp>
    </p:spTree>
    <p:extLst>
      <p:ext uri="{BB962C8B-B14F-4D97-AF65-F5344CB8AC3E}">
        <p14:creationId xmlns:p14="http://schemas.microsoft.com/office/powerpoint/2010/main" val="18275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F50C63F-60E9-A471-9785-ABC38AA4F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sz="3600" dirty="0"/>
              <a:t>Πηγή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FEDBDE84-56CF-9F9B-19A4-7350E897806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hlinkClick r:id="rId4"/>
              </a:rPr>
              <a:t>http://www.zografiki.gr/content/%CF%84%CE%B1-%CF%81%CE%B5%CF%8D%CE%BC%CE%B1%CF%84%CE%B1-%CF%84%CE%B7%CF%82-%CE%B6%CF%89%CE%B3%CF%81%CE%B1%CF%86%CE%B9%CE%BA%CE%AE%CF%82</a:t>
            </a:r>
            <a:r>
              <a:rPr lang="el-GR" sz="1400" dirty="0"/>
              <a:t> </a:t>
            </a:r>
          </a:p>
        </p:txBody>
      </p:sp>
      <p:pic>
        <p:nvPicPr>
          <p:cNvPr id="4" name="applause-108368">
            <a:hlinkClick r:id="" action="ppaction://media"/>
            <a:extLst>
              <a:ext uri="{FF2B5EF4-FFF2-40B4-BE49-F238E27FC236}">
                <a16:creationId xmlns:a16="http://schemas.microsoft.com/office/drawing/2014/main" id="{F0424560-03E0-BC7A-6FBA-4321386BB8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4232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F79E174-E5F6-7055-1048-53A17BEB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/>
              <a:t>ΓΕΛ</a:t>
            </a:r>
            <a:r>
              <a:rPr lang="el-GR" dirty="0"/>
              <a:t> ΑΥΛΩΝΑΡΙΟΥ</a:t>
            </a:r>
          </a:p>
        </p:txBody>
      </p:sp>
      <p:pic>
        <p:nvPicPr>
          <p:cNvPr id="3" name="applause-108368">
            <a:hlinkClick r:id="" action="ppaction://media"/>
            <a:extLst>
              <a:ext uri="{FF2B5EF4-FFF2-40B4-BE49-F238E27FC236}">
                <a16:creationId xmlns:a16="http://schemas.microsoft.com/office/drawing/2014/main" id="{585B19E1-BF96-B4AD-314F-DB7DE24A7A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2AEA27-C3F9-7B9F-D1A5-C18E895480FF}"/>
              </a:ext>
            </a:extLst>
          </p:cNvPr>
          <p:cNvSpPr txBox="1"/>
          <p:nvPr/>
        </p:nvSpPr>
        <p:spPr>
          <a:xfrm>
            <a:off x="1055716" y="2801389"/>
            <a:ext cx="576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l-GR" dirty="0"/>
              <a:t>Δημιουργός: </a:t>
            </a:r>
            <a:r>
              <a:rPr lang="el-GR" dirty="0" err="1"/>
              <a:t>Τζανουδάκη</a:t>
            </a:r>
            <a:r>
              <a:rPr lang="el-GR" dirty="0"/>
              <a:t> Βασιλική</a:t>
            </a:r>
          </a:p>
        </p:txBody>
      </p:sp>
    </p:spTree>
    <p:extLst>
      <p:ext uri="{BB962C8B-B14F-4D97-AF65-F5344CB8AC3E}">
        <p14:creationId xmlns:p14="http://schemas.microsoft.com/office/powerpoint/2010/main" val="20419735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0DF8B56-6D14-7FEA-4B9A-D0D2BCC96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>
                <a:effectLst/>
                <a:latin typeface="tahoma" panose="020B0604030504040204" pitchFamily="34" charset="0"/>
              </a:rPr>
              <a:t>Μανιερισμός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097EDC01-282E-4DFF-146C-F329FDEE435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Τελευταία περίοδος της Αναγέννησης στην Ιταλία ( από το 1520). 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Ο όρος προέρχεται από το λατινικό “manierus” που σημαίνει τρόπος.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Α</a:t>
            </a:r>
            <a:r>
              <a:rPr lang="el-GR" sz="1500" dirty="0">
                <a:effectLst/>
                <a:latin typeface="tahoma" panose="020B0604030504040204" pitchFamily="34" charset="0"/>
              </a:rPr>
              <a:t>πεικονίζουν υπερβολικά παραμορφωμένες φιγούρες, κυρίως μέσω της επιμήκυνσης των ανθρώπινων χαρακτηριστικών ή με τη χρήση εξεζητημένων στάσεων, προκειμένου να καλλιεργηθεί μία συναισθηματική ένταση.</a:t>
            </a:r>
            <a:endParaRPr lang="en-US" sz="1500" dirty="0">
              <a:effectLst/>
              <a:latin typeface="tahoma" panose="020B0604030504040204" pitchFamily="34" charset="0"/>
            </a:endParaRP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Κύριοι εκφραστές:  </a:t>
            </a:r>
            <a:r>
              <a:rPr lang="el-GR" sz="1500" i="1" dirty="0">
                <a:effectLst/>
                <a:latin typeface="tahoma" panose="020B0604030504040204" pitchFamily="34" charset="0"/>
              </a:rPr>
              <a:t>Parmigianino, Bronzino, Michelangelo, El Greco</a:t>
            </a:r>
            <a:r>
              <a:rPr lang="en-US" sz="1500" i="1" dirty="0">
                <a:effectLst/>
                <a:latin typeface="tahoma" panose="020B0604030504040204" pitchFamily="34" charset="0"/>
              </a:rPr>
              <a:t>.</a:t>
            </a:r>
            <a:endParaRPr lang="el-GR" sz="1500" dirty="0"/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DAEDDC3C-3077-58F7-BC86-C8BA279A0E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074131" y="2683541"/>
            <a:ext cx="2626821" cy="3192821"/>
          </a:xfr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ED30E54D-F6CA-582E-917B-AFD9381E8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50582" y="4639092"/>
            <a:ext cx="1664384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l-GR" altLang="el-G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“Η Ελεονώρα του Τολέδο με το γιο της”</a:t>
            </a:r>
            <a:br>
              <a:rPr kumimoji="0" lang="el-GR" altLang="el-G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l-GR" altLang="el-G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Bronzino</a:t>
            </a:r>
            <a:r>
              <a:rPr kumimoji="0" lang="el-GR" altLang="el-G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 (1545)</a:t>
            </a:r>
            <a:r>
              <a:rPr kumimoji="0" lang="el-GR" altLang="el-G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l-GR" altLang="el-G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leonell-cassio-the-paranormal-is-real-ft-carrie-163742(1)">
            <a:hlinkClick r:id="" action="ppaction://media"/>
            <a:extLst>
              <a:ext uri="{FF2B5EF4-FFF2-40B4-BE49-F238E27FC236}">
                <a16:creationId xmlns:a16="http://schemas.microsoft.com/office/drawing/2014/main" id="{C2AA123B-AC52-5C43-BFDE-EE0B35B23C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6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8AD077F-02C1-E319-B80E-3812E7441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>
                <a:effectLst/>
                <a:latin typeface="tahoma" panose="020B0604030504040204" pitchFamily="34" charset="0"/>
              </a:rPr>
              <a:t>Κλασικισμός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591FB190-45AB-4163-1D44-3BFAF9223A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l-GR" sz="1500" dirty="0">
                <a:latin typeface="tahoma" panose="020B0604030504040204" pitchFamily="34" charset="0"/>
              </a:rPr>
              <a:t>Ξ</a:t>
            </a:r>
            <a:r>
              <a:rPr lang="el-GR" sz="1500" dirty="0">
                <a:effectLst/>
                <a:latin typeface="tahoma" panose="020B0604030504040204" pitchFamily="34" charset="0"/>
              </a:rPr>
              <a:t>εκίνησε γύρω στα 1550 ως αντίδραση στον μανιερισμό</a:t>
            </a:r>
            <a:r>
              <a:rPr lang="en-US" sz="1500" dirty="0">
                <a:effectLst/>
                <a:latin typeface="tahoma" panose="020B0604030504040204" pitchFamily="34" charset="0"/>
              </a:rPr>
              <a:t>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Θεωρεί ως ιδανικό την ελληνο-ρωμαϊκή αρχαιότητα.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Η λογική κυριαρχεί πάνω στο συναίσθημα και τη φαντασία. Επιδιώκεται η τελειότητα, η αρμονία και η ισορροπία. Εκφράζει την επιστροφή στο ρετρό, προτείνοντας συγκροτημένη κίνηση, απαλές αντιθέσεις και αυστηρά περιγράμματα.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Κ</a:t>
            </a:r>
            <a:r>
              <a:rPr lang="el-GR" sz="1500" dirty="0">
                <a:effectLst/>
                <a:latin typeface="tahoma" panose="020B0604030504040204" pitchFamily="34" charset="0"/>
              </a:rPr>
              <a:t>ύριοι εκφραστές:  </a:t>
            </a:r>
            <a:r>
              <a:rPr lang="el-GR" sz="1500" i="1" dirty="0">
                <a:effectLst/>
                <a:latin typeface="tahoma" panose="020B0604030504040204" pitchFamily="34" charset="0"/>
              </a:rPr>
              <a:t>Nicolas Poussin, Annibale Carracci, Claude Lorrain</a:t>
            </a:r>
            <a:r>
              <a:rPr lang="en-US" sz="1500" i="1" dirty="0">
                <a:effectLst/>
                <a:latin typeface="tahoma" panose="020B0604030504040204" pitchFamily="34" charset="0"/>
              </a:rPr>
              <a:t>.</a:t>
            </a:r>
            <a:r>
              <a:rPr lang="el-GR" sz="1500" dirty="0">
                <a:effectLst/>
                <a:latin typeface="tahoma" panose="020B0604030504040204" pitchFamily="34" charset="0"/>
              </a:rPr>
              <a:t>  </a:t>
            </a:r>
            <a:r>
              <a:rPr lang="el-GR" sz="1800" dirty="0">
                <a:effectLst/>
                <a:latin typeface="tahoma" panose="020B0604030504040204" pitchFamily="34" charset="0"/>
              </a:rPr>
              <a:t> </a:t>
            </a:r>
            <a:r>
              <a:rPr lang="el-GR" sz="1800" dirty="0">
                <a:effectLst/>
              </a:rPr>
              <a:t> </a:t>
            </a:r>
          </a:p>
          <a:p>
            <a:pPr marL="0" indent="0">
              <a:buNone/>
            </a:pPr>
            <a:endParaRPr lang="el-GR" dirty="0"/>
          </a:p>
        </p:txBody>
      </p:sp>
      <p:pic>
        <p:nvPicPr>
          <p:cNvPr id="6" name="Θέση περιεχομένου 5">
            <a:extLst>
              <a:ext uri="{FF2B5EF4-FFF2-40B4-BE49-F238E27FC236}">
                <a16:creationId xmlns:a16="http://schemas.microsoft.com/office/drawing/2014/main" id="{32795C28-9736-4F2C-F32C-F371185DEA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095976" y="2743199"/>
            <a:ext cx="4198962" cy="316405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424158" y="4036676"/>
            <a:ext cx="148731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Echo and </a:t>
            </a:r>
            <a:r>
              <a:rPr lang="fr-F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Narcissus</a:t>
            </a:r>
            <a:r>
              <a:rPr lang="fr-F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Nicolas Poussin 1630 Louvre Museum. Paris</a:t>
            </a:r>
            <a:endParaRPr lang="el-GR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leonell-cassio-the-paranormal-is-real-ft-carrie-163742(1)">
            <a:hlinkClick r:id="" action="ppaction://media"/>
            <a:extLst>
              <a:ext uri="{FF2B5EF4-FFF2-40B4-BE49-F238E27FC236}">
                <a16:creationId xmlns:a16="http://schemas.microsoft.com/office/drawing/2014/main" id="{9D7D270F-4F93-A8BD-F3F9-F27D6A6D6B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69118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41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2E2B626-C6C9-D360-068C-64C5A1DB0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>
                <a:effectLst/>
                <a:latin typeface="tahoma" panose="020B0604030504040204" pitchFamily="34" charset="0"/>
              </a:rPr>
              <a:t>Μπαρόκ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8E784BF5-1B35-AF11-4A8E-F0A53009CF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0852" y="1966364"/>
            <a:ext cx="6643562" cy="4596275"/>
          </a:xfrm>
        </p:spPr>
        <p:txBody>
          <a:bodyPr>
            <a:noAutofit/>
          </a:bodyPr>
          <a:lstStyle/>
          <a:p>
            <a:pPr algn="just"/>
            <a:r>
              <a:rPr lang="el-GR" sz="1500" dirty="0">
                <a:latin typeface="tahoma" panose="020B0604030504040204" pitchFamily="34" charset="0"/>
              </a:rPr>
              <a:t>Α</a:t>
            </a:r>
            <a:r>
              <a:rPr lang="el-GR" sz="1500" dirty="0">
                <a:effectLst/>
                <a:latin typeface="tahoma" panose="020B0604030504040204" pitchFamily="34" charset="0"/>
              </a:rPr>
              <a:t>ρχές 1600: Ρώμη. 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Ο όρος προέρχεται πιθανώς από την πορτογαλική λέξη “</a:t>
            </a:r>
            <a:r>
              <a:rPr lang="el-GR" sz="1500" dirty="0" err="1">
                <a:effectLst/>
                <a:latin typeface="tahoma" panose="020B0604030504040204" pitchFamily="34" charset="0"/>
              </a:rPr>
              <a:t>barocco</a:t>
            </a:r>
            <a:r>
              <a:rPr lang="el-GR" sz="1500" dirty="0">
                <a:effectLst/>
                <a:latin typeface="tahoma" panose="020B0604030504040204" pitchFamily="34" charset="0"/>
              </a:rPr>
              <a:t>” (= ακανόνιστο μαργαριτάρι) και δηλώνει την έννοια του ασυνήθιστου σχήματος. 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>
                <a:latin typeface="tahoma" panose="020B0604030504040204" pitchFamily="34" charset="0"/>
              </a:rPr>
              <a:t>Ε</a:t>
            </a:r>
            <a:r>
              <a:rPr lang="el-GR" sz="1500" dirty="0">
                <a:effectLst/>
                <a:latin typeface="tahoma" panose="020B0604030504040204" pitchFamily="34" charset="0"/>
              </a:rPr>
              <a:t>πιδιώκει να θαμπώσει με τον όγκο, τα πολύπλοκα σχέδια και τη φορτική πολυτέλεια της διακόσμησης, το στήσιμο του έργου και το θεατρικό ύφος.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>
                <a:latin typeface="tahoma" panose="020B0604030504040204" pitchFamily="34" charset="0"/>
              </a:rPr>
              <a:t>Σ</a:t>
            </a:r>
            <a:r>
              <a:rPr lang="el-GR" sz="1500" dirty="0">
                <a:effectLst/>
                <a:latin typeface="tahoma" panose="020B0604030504040204" pitchFamily="34" charset="0"/>
              </a:rPr>
              <a:t>τήριξη της καθολικής εκκλησίας, η οποία χρησιμοποίησε την τεχνοτροπία του και το δραματικό του ύφος για την αναπαράσταση πολλών θρησκευτικών θεμάτων που προκαλούσαν τη συναισθηματική συμμετοχή του θεατή.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>
                <a:latin typeface="tahoma" panose="020B0604030504040204" pitchFamily="34" charset="0"/>
              </a:rPr>
              <a:t>Η </a:t>
            </a:r>
            <a:r>
              <a:rPr lang="el-GR" sz="1500" dirty="0">
                <a:effectLst/>
                <a:latin typeface="tahoma" panose="020B0604030504040204" pitchFamily="34" charset="0"/>
              </a:rPr>
              <a:t>αριστοκρατία της εποχής ευνοήθηκε από το επιβλητικό ύφος του μπαρόκ για την κατασκευή ανάλογων κτιρίων που ενίσχυαν το κύρος της.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Από τα κυριότερα χαρακτηριστικά του ρεύματος αυτού είναι η εκμετάλλευση του φωτός και η δημιουργία έντονων αντιθέσεων μέσω έντονων φωτοσκιάσεων.</a:t>
            </a:r>
            <a:endParaRPr lang="en-US" sz="1500" dirty="0">
              <a:latin typeface="tahoma" panose="020B0604030504040204" pitchFamily="34" charset="0"/>
            </a:endParaRP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Κ</a:t>
            </a:r>
            <a:r>
              <a:rPr lang="el-GR" sz="1500" dirty="0">
                <a:effectLst/>
                <a:latin typeface="tahoma" panose="020B0604030504040204" pitchFamily="34" charset="0"/>
              </a:rPr>
              <a:t>ύριοι εκφραστές:  </a:t>
            </a:r>
            <a:r>
              <a:rPr lang="el-GR" sz="1500" i="1" dirty="0">
                <a:effectLst/>
                <a:latin typeface="tahoma" panose="020B0604030504040204" pitchFamily="34" charset="0"/>
              </a:rPr>
              <a:t>Rubens, Anton van Dyck, Caravaggio, Velázquez, Rembrandt, Pietro da Cortona</a:t>
            </a:r>
            <a:r>
              <a:rPr lang="en-US" sz="1500" i="1" dirty="0">
                <a:effectLst/>
                <a:latin typeface="tahoma" panose="020B0604030504040204" pitchFamily="34" charset="0"/>
              </a:rPr>
              <a:t>.</a:t>
            </a:r>
            <a:r>
              <a:rPr lang="el-GR" sz="1500" dirty="0">
                <a:effectLst/>
                <a:latin typeface="tahoma" panose="020B0604030504040204" pitchFamily="34" charset="0"/>
              </a:rPr>
              <a:t>    </a:t>
            </a:r>
            <a:endParaRPr lang="el-GR" sz="1500" dirty="0"/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F0CABA0E-E442-D743-A284-2DCCE6F2D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8955" y="2834202"/>
            <a:ext cx="2296853" cy="32812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003373" y="4971010"/>
            <a:ext cx="133835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“Πορτραίτο Κοριτσιού”</a:t>
            </a:r>
            <a:b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l-GR" altLang="el-GR" sz="1600" dirty="0">
                <a:latin typeface="Tahoma" panose="020B0604030504040204" pitchFamily="34" charset="0"/>
                <a:cs typeface="Tahoma" panose="020B0604030504040204" pitchFamily="34" charset="0"/>
              </a:rPr>
              <a:t>Rubens (1618)</a:t>
            </a:r>
            <a:r>
              <a:rPr lang="el-GR" altLang="el-GR" sz="1200" dirty="0"/>
              <a:t> </a:t>
            </a:r>
            <a:endParaRPr lang="el-GR" altLang="el-GR" sz="3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76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BFB86D1-9BF9-9764-2BAC-59BCD9617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>
                <a:effectLst/>
                <a:latin typeface="tahoma" panose="020B0604030504040204" pitchFamily="34" charset="0"/>
              </a:rPr>
              <a:t>Ροκοκό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C978ECDA-7A11-A407-5CA8-2327BB2E51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2"/>
            <a:ext cx="4698358" cy="3683601"/>
          </a:xfrm>
        </p:spPr>
        <p:txBody>
          <a:bodyPr>
            <a:normAutofit/>
          </a:bodyPr>
          <a:lstStyle/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Γαλλία  αρχές  1700.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Ο όρος προέρχεται από τη γαλλική λέξη “</a:t>
            </a:r>
            <a:r>
              <a:rPr lang="el-GR" sz="1500" dirty="0" err="1">
                <a:effectLst/>
                <a:latin typeface="tahoma" panose="020B0604030504040204" pitchFamily="34" charset="0"/>
              </a:rPr>
              <a:t>rocaille</a:t>
            </a:r>
            <a:r>
              <a:rPr lang="el-GR" sz="1500" dirty="0">
                <a:effectLst/>
                <a:latin typeface="tahoma" panose="020B0604030504040204" pitchFamily="34" charset="0"/>
              </a:rPr>
              <a:t>”(= όστρακο).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Τα έργα αποτυπώνουν τις ευχάριστες καθημερινές σκηνές, με ειδυλλιακά τοπία και πρόσωπα από την αριστοκρατία σε διάφορες ασχολίες. 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Τα χρώματα είναι απαλά με τόνους </a:t>
            </a:r>
            <a:r>
              <a:rPr lang="el-GR" sz="1500" dirty="0" err="1">
                <a:effectLst/>
                <a:latin typeface="tahoma" panose="020B0604030504040204" pitchFamily="34" charset="0"/>
              </a:rPr>
              <a:t>παστέλ</a:t>
            </a:r>
            <a:r>
              <a:rPr lang="el-GR" sz="1500" dirty="0">
                <a:effectLst/>
                <a:latin typeface="tahoma" panose="020B0604030504040204" pitchFamily="34" charset="0"/>
              </a:rPr>
              <a:t>, χωρίς βαθιές φωτοσκιάσεις. Προσδίδουν στα έργα έναν τόνο χαριτωμένο. 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Η</a:t>
            </a:r>
            <a:r>
              <a:rPr lang="el-GR" sz="1500" dirty="0">
                <a:effectLst/>
                <a:latin typeface="tahoma" panose="020B0604030504040204" pitchFamily="34" charset="0"/>
              </a:rPr>
              <a:t> ζωγραφική πορτραίτων ήταν πολύ διαδεδομένη αυτή την εποχή.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>
                <a:latin typeface="tahoma" panose="020B0604030504040204" pitchFamily="34" charset="0"/>
              </a:rPr>
              <a:t>Κ</a:t>
            </a:r>
            <a:r>
              <a:rPr lang="el-GR" sz="1500" dirty="0">
                <a:effectLst/>
                <a:latin typeface="tahoma" panose="020B0604030504040204" pitchFamily="34" charset="0"/>
              </a:rPr>
              <a:t>ύριοι εκφραστές:</a:t>
            </a:r>
            <a:r>
              <a:rPr lang="en-US" sz="1500" dirty="0">
                <a:latin typeface="tahoma" panose="020B0604030504040204" pitchFamily="34" charset="0"/>
              </a:rPr>
              <a:t> </a:t>
            </a:r>
            <a:r>
              <a:rPr lang="el-GR" sz="1500" i="1" dirty="0">
                <a:effectLst/>
                <a:latin typeface="tahoma" panose="020B0604030504040204" pitchFamily="34" charset="0"/>
              </a:rPr>
              <a:t>Jean-Antoine Watteau, Boucher, Canaletto, Hogarth, Fragonard</a:t>
            </a:r>
            <a:r>
              <a:rPr lang="en-US" sz="1500" i="1" dirty="0">
                <a:effectLst/>
                <a:latin typeface="tahoma" panose="020B0604030504040204" pitchFamily="34" charset="0"/>
              </a:rPr>
              <a:t>.</a:t>
            </a:r>
            <a:endParaRPr lang="el-GR" sz="1500" dirty="0"/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E8A7D508-0E2A-D289-EE53-95F1C9543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7961" y="3010246"/>
            <a:ext cx="2021538" cy="2816975"/>
          </a:xfrm>
          <a:prstGeom prst="rect">
            <a:avLst/>
          </a:prstGeom>
        </p:spPr>
      </p:pic>
      <p:pic>
        <p:nvPicPr>
          <p:cNvPr id="5" name="rock-cinematic-161648">
            <a:hlinkClick r:id="" action="ppaction://media"/>
            <a:extLst>
              <a:ext uri="{FF2B5EF4-FFF2-40B4-BE49-F238E27FC236}">
                <a16:creationId xmlns:a16="http://schemas.microsoft.com/office/drawing/2014/main" id="{C2E7A38F-3C01-0487-12E6-29E740B9D6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9682154" y="4731315"/>
            <a:ext cx="133835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Jean-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Honoré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Fragonard’s “Young Girl Reading”</a:t>
            </a:r>
          </a:p>
        </p:txBody>
      </p:sp>
    </p:spTree>
    <p:extLst>
      <p:ext uri="{BB962C8B-B14F-4D97-AF65-F5344CB8AC3E}">
        <p14:creationId xmlns:p14="http://schemas.microsoft.com/office/powerpoint/2010/main" val="1990047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EE26C4D-2F9C-376D-BF19-43A344EBA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>
                <a:effectLst/>
                <a:latin typeface="tahoma" panose="020B0604030504040204" pitchFamily="34" charset="0"/>
              </a:rPr>
              <a:t>Νεοκλασικισμός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5ACC5271-71E9-2216-D41A-B33E9FE9E9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Γεννήθηκε ως αντίδραση στο μπαρόκ και στο ροκοκό, στα 1760, στη Ρώμη.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</a:t>
            </a:r>
            <a:r>
              <a:rPr lang="el-GR" sz="1500" dirty="0">
                <a:latin typeface="tahoma" panose="020B0604030504040204" pitchFamily="34" charset="0"/>
              </a:rPr>
              <a:t>Υ</a:t>
            </a:r>
            <a:r>
              <a:rPr lang="el-GR" sz="1500" dirty="0">
                <a:effectLst/>
                <a:latin typeface="tahoma" panose="020B0604030504040204" pitchFamily="34" charset="0"/>
              </a:rPr>
              <a:t>περοχή του σχήματος αντί του χρώματος, κλειστά περιγράμματα, ευδιάκριτο σχέδιο και αποφυγή των βίαιων χρωματικών αντιθέσεων. 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Π</a:t>
            </a:r>
            <a:r>
              <a:rPr lang="el-GR" sz="1500" dirty="0">
                <a:effectLst/>
                <a:latin typeface="tahoma" panose="020B0604030504040204" pitchFamily="34" charset="0"/>
              </a:rPr>
              <a:t>ίνακες αυστηρών και συντηρητικών κανόνων και αναλογιών. 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Τα θέματα είναι παρμένα κυρίως από την αρχαία Ρώμη και την Ελλάδα, με εξιδανίκευση του γυμνού ανθρώπινου σώματος. 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Α</a:t>
            </a:r>
            <a:r>
              <a:rPr lang="el-GR" sz="1500" dirty="0">
                <a:effectLst/>
                <a:latin typeface="tahoma" panose="020B0604030504040204" pitchFamily="34" charset="0"/>
              </a:rPr>
              <a:t>πόπειρα επιστροφής στην αρχαιότητα. 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Κ</a:t>
            </a:r>
            <a:r>
              <a:rPr lang="el-GR" sz="1500" dirty="0">
                <a:effectLst/>
                <a:latin typeface="tahoma" panose="020B0604030504040204" pitchFamily="34" charset="0"/>
              </a:rPr>
              <a:t>ύριοι εκφραστές:  </a:t>
            </a:r>
            <a:r>
              <a:rPr lang="el-GR" sz="1500" i="1" dirty="0">
                <a:effectLst/>
                <a:latin typeface="tahoma" panose="020B0604030504040204" pitchFamily="34" charset="0"/>
              </a:rPr>
              <a:t>Anton Raphael Mengs, Jacques-Louis David, Ingres</a:t>
            </a:r>
            <a:r>
              <a:rPr lang="el-GR" sz="1500" dirty="0">
                <a:effectLst/>
                <a:latin typeface="tahoma" panose="020B0604030504040204" pitchFamily="34" charset="0"/>
              </a:rPr>
              <a:t> </a:t>
            </a:r>
            <a:r>
              <a:rPr lang="en-US" sz="1500" dirty="0">
                <a:effectLst/>
                <a:latin typeface="tahoma" panose="020B0604030504040204" pitchFamily="34" charset="0"/>
              </a:rPr>
              <a:t>.</a:t>
            </a:r>
            <a:r>
              <a:rPr lang="el-GR" sz="1500" dirty="0">
                <a:effectLst/>
                <a:latin typeface="tahoma" panose="020B0604030504040204" pitchFamily="34" charset="0"/>
              </a:rPr>
              <a:t>    </a:t>
            </a:r>
            <a:endParaRPr lang="el-GR" sz="1500" dirty="0"/>
          </a:p>
        </p:txBody>
      </p:sp>
      <p:pic>
        <p:nvPicPr>
          <p:cNvPr id="9" name="Θέση περιεχομένου 8">
            <a:extLst>
              <a:ext uri="{FF2B5EF4-FFF2-40B4-BE49-F238E27FC236}">
                <a16:creationId xmlns:a16="http://schemas.microsoft.com/office/drawing/2014/main" id="{CA439C73-1B9B-49FA-B388-E92C4BEB737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732573" y="2313696"/>
            <a:ext cx="2434312" cy="3690153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E085DA-E1D7-F17D-D9BA-9A6E04E42C26}"/>
              </a:ext>
            </a:extLst>
          </p:cNvPr>
          <p:cNvSpPr txBox="1"/>
          <p:nvPr/>
        </p:nvSpPr>
        <p:spPr>
          <a:xfrm flipH="1">
            <a:off x="9308562" y="4176168"/>
            <a:ext cx="254369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Vow of Louis XIII is an 1824 oil painting on canvas by the French Neoclassical artist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 tooltip="Jean-Auguste-Dominique Ingres"/>
              </a:rPr>
              <a:t>Jean-Auguste-Dominique Ingres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now in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 tooltip="Montauban Cathedral"/>
              </a:rPr>
              <a:t>Montauban Cathedral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l-GR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rock-cinematic-161648">
            <a:hlinkClick r:id="" action="ppaction://media"/>
            <a:extLst>
              <a:ext uri="{FF2B5EF4-FFF2-40B4-BE49-F238E27FC236}">
                <a16:creationId xmlns:a16="http://schemas.microsoft.com/office/drawing/2014/main" id="{AA39E6EE-BE52-85CE-EABD-C258237A9C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3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1862851-1487-89BA-30B4-893832D04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>
                <a:effectLst/>
                <a:latin typeface="tahoma" panose="020B0604030504040204" pitchFamily="34" charset="0"/>
              </a:rPr>
              <a:t>Ρομαντισμός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9AAB6522-813C-C79A-7843-C925CCDCE9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2756" y="2440720"/>
            <a:ext cx="4698358" cy="3599316"/>
          </a:xfrm>
        </p:spPr>
        <p:txBody>
          <a:bodyPr>
            <a:normAutofit/>
          </a:bodyPr>
          <a:lstStyle/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Γερμανία γύρω στο 1800.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Π</a:t>
            </a:r>
            <a:r>
              <a:rPr lang="el-GR" sz="1500" dirty="0">
                <a:effectLst/>
                <a:latin typeface="tahoma" panose="020B0604030504040204" pitchFamily="34" charset="0"/>
              </a:rPr>
              <a:t>λούσια χρώματα, αντιθετικά και αδρές πινελιές που δεν ακολουθούν πιστά τα περιγράμματα. Αυτή η ελευθερία, σε συνδυασμό με τα γεμάτα κίνηση θέματα, προκαλούν στον θεατή θετικά συναισθήματα.</a:t>
            </a:r>
          </a:p>
          <a:p>
            <a:pPr algn="just"/>
            <a:r>
              <a:rPr lang="el-GR" sz="1500" dirty="0">
                <a:effectLst/>
                <a:latin typeface="tahoma" panose="020B0604030504040204" pitchFamily="34" charset="0"/>
              </a:rPr>
              <a:t> Θέματα από τη σύγχρονη εποχή και το περιβάλλον με  αγάπη για τα εξωτικά θέματα και για τους αγώνες των λαών για την ελευθερία.</a:t>
            </a:r>
          </a:p>
          <a:p>
            <a:pPr algn="just"/>
            <a:r>
              <a:rPr lang="el-GR" sz="1500" dirty="0">
                <a:latin typeface="tahoma" panose="020B0604030504040204" pitchFamily="34" charset="0"/>
              </a:rPr>
              <a:t>Κ</a:t>
            </a:r>
            <a:r>
              <a:rPr lang="el-GR" sz="1500" dirty="0">
                <a:effectLst/>
                <a:latin typeface="tahoma" panose="020B0604030504040204" pitchFamily="34" charset="0"/>
              </a:rPr>
              <a:t>ύριοι εκφραστές:  </a:t>
            </a:r>
            <a:r>
              <a:rPr lang="el-GR" sz="1500" i="1" dirty="0">
                <a:effectLst/>
                <a:latin typeface="tahoma" panose="020B0604030504040204" pitchFamily="34" charset="0"/>
              </a:rPr>
              <a:t>Goya, Delacroix, Turner, David Friedric, Théodore Gericault</a:t>
            </a:r>
            <a:r>
              <a:rPr lang="el-GR" sz="1500" dirty="0">
                <a:effectLst/>
                <a:latin typeface="tahoma" panose="020B0604030504040204" pitchFamily="34" charset="0"/>
              </a:rPr>
              <a:t> </a:t>
            </a:r>
            <a:r>
              <a:rPr lang="en-US" sz="1500" dirty="0">
                <a:effectLst/>
                <a:latin typeface="tahoma" panose="020B0604030504040204" pitchFamily="34" charset="0"/>
              </a:rPr>
              <a:t>.</a:t>
            </a:r>
            <a:r>
              <a:rPr lang="el-GR" sz="1500" dirty="0">
                <a:effectLst/>
                <a:latin typeface="tahoma" panose="020B0604030504040204" pitchFamily="34" charset="0"/>
              </a:rPr>
              <a:t> </a:t>
            </a:r>
            <a:endParaRPr lang="el-GR" sz="1500" dirty="0"/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F59163FA-C07A-5CFB-EC01-08E3F9201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781708"/>
            <a:ext cx="4000452" cy="3093683"/>
          </a:xfrm>
          <a:prstGeom prst="rect">
            <a:avLst/>
          </a:prstGeom>
        </p:spPr>
      </p:pic>
      <p:pic>
        <p:nvPicPr>
          <p:cNvPr id="5" name="rock-cinematic-161648">
            <a:hlinkClick r:id="" action="ppaction://media"/>
            <a:extLst>
              <a:ext uri="{FF2B5EF4-FFF2-40B4-BE49-F238E27FC236}">
                <a16:creationId xmlns:a16="http://schemas.microsoft.com/office/drawing/2014/main" id="{F55B0E05-0FF0-F907-3C41-B4F73ABBBC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15370" y="34290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175769" y="4551951"/>
            <a:ext cx="133835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Stages of Life</a:t>
            </a:r>
            <a:r>
              <a:rPr lang="el-G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Caspar David Friedrich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577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86111FF-7A99-2225-C661-EAF58D8DF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>
                <a:effectLst/>
                <a:latin typeface="tahoma" panose="020B0604030504040204" pitchFamily="34" charset="0"/>
              </a:rPr>
              <a:t>Ρεαλισμός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806163EA-E66A-AA36-4BE2-B18C3CE6F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492347"/>
            <a:ext cx="4425754" cy="3443842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el-GR" dirty="0">
                <a:effectLst/>
                <a:latin typeface="tahoma" panose="020B0604030504040204" pitchFamily="34" charset="0"/>
              </a:rPr>
              <a:t> Γαλλία γύρω στα 1840.</a:t>
            </a:r>
          </a:p>
          <a:p>
            <a:pPr algn="just"/>
            <a:r>
              <a:rPr lang="el-GR" dirty="0">
                <a:effectLst/>
                <a:latin typeface="tahoma" panose="020B0604030504040204" pitchFamily="34" charset="0"/>
              </a:rPr>
              <a:t> Είναι η ζωγραφική της πραγματικότητας. </a:t>
            </a:r>
            <a:endParaRPr lang="el-GR" dirty="0">
              <a:latin typeface="tahoma" panose="020B0604030504040204" pitchFamily="34" charset="0"/>
            </a:endParaRPr>
          </a:p>
          <a:p>
            <a:pPr algn="just"/>
            <a:r>
              <a:rPr lang="el-GR" dirty="0">
                <a:effectLst/>
                <a:latin typeface="tahoma" panose="020B0604030504040204" pitchFamily="34" charset="0"/>
              </a:rPr>
              <a:t> </a:t>
            </a:r>
            <a:r>
              <a:rPr lang="el-GR" dirty="0">
                <a:latin typeface="tahoma" panose="020B0604030504040204" pitchFamily="34" charset="0"/>
              </a:rPr>
              <a:t>Π</a:t>
            </a:r>
            <a:r>
              <a:rPr lang="el-GR" dirty="0">
                <a:effectLst/>
                <a:latin typeface="tahoma" panose="020B0604030504040204" pitchFamily="34" charset="0"/>
              </a:rPr>
              <a:t>αρουσιάζεται το θέμα όπως πραγματικά είναι χωρίς ωραιοποίηση.</a:t>
            </a:r>
          </a:p>
          <a:p>
            <a:pPr algn="just"/>
            <a:r>
              <a:rPr lang="el-GR" dirty="0">
                <a:effectLst/>
                <a:latin typeface="tahoma" panose="020B0604030504040204" pitchFamily="34" charset="0"/>
              </a:rPr>
              <a:t> Δίνουν θέση πρωταγωνιστή και στα κατώτερα κοινωνικά στρώματα, εμφανίζοντας με ειλικρίνεια τη σκληρή καθημερινότητά τους.</a:t>
            </a:r>
          </a:p>
          <a:p>
            <a:pPr algn="just"/>
            <a:r>
              <a:rPr lang="el-GR" dirty="0">
                <a:effectLst/>
                <a:latin typeface="tahoma" panose="020B0604030504040204" pitchFamily="34" charset="0"/>
              </a:rPr>
              <a:t> Όμορφες φωτοσκιάσεις, ζωντανά χρώματα απλωμένα με αδρές πινελιές, πράγματα, ζώα και άνθρωποι ρεαλιστικά αποτυπωμένα.</a:t>
            </a:r>
          </a:p>
          <a:p>
            <a:pPr algn="just"/>
            <a:r>
              <a:rPr lang="el-GR" dirty="0">
                <a:effectLst/>
                <a:latin typeface="tahoma" panose="020B0604030504040204" pitchFamily="34" charset="0"/>
              </a:rPr>
              <a:t> Σημαντικό ρόλο στην εξέλιξη του ρεαλισμού είχε και η εφεύρεση της φωτογραφικής μηχανής.</a:t>
            </a:r>
          </a:p>
          <a:p>
            <a:pPr algn="just"/>
            <a:r>
              <a:rPr lang="el-GR" dirty="0">
                <a:latin typeface="tahoma" panose="020B0604030504040204" pitchFamily="34" charset="0"/>
              </a:rPr>
              <a:t>Κ</a:t>
            </a:r>
            <a:r>
              <a:rPr lang="el-GR" dirty="0">
                <a:effectLst/>
                <a:latin typeface="tahoma" panose="020B0604030504040204" pitchFamily="34" charset="0"/>
              </a:rPr>
              <a:t>ύριοι εκφραστές:  </a:t>
            </a:r>
            <a:r>
              <a:rPr lang="el-GR" i="1" dirty="0">
                <a:effectLst/>
                <a:latin typeface="tahoma" panose="020B0604030504040204" pitchFamily="34" charset="0"/>
              </a:rPr>
              <a:t>Gustave Courbet,  Édouard Manet, Edgar Degas, Daumier, Millet</a:t>
            </a:r>
            <a:r>
              <a:rPr lang="en-US" i="1" dirty="0">
                <a:effectLst/>
                <a:latin typeface="tahoma" panose="020B0604030504040204" pitchFamily="34" charset="0"/>
              </a:rPr>
              <a:t>.</a:t>
            </a:r>
            <a:endParaRPr lang="el-GR" dirty="0"/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AC432D34-BD28-6F1B-590F-B087DA2C2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0991" y="2685011"/>
            <a:ext cx="3034513" cy="3360420"/>
          </a:xfrm>
          <a:prstGeom prst="rect">
            <a:avLst/>
          </a:prstGeom>
        </p:spPr>
      </p:pic>
      <p:pic>
        <p:nvPicPr>
          <p:cNvPr id="5" name="relaxing-145038">
            <a:hlinkClick r:id="" action="ppaction://media"/>
            <a:extLst>
              <a:ext uri="{FF2B5EF4-FFF2-40B4-BE49-F238E27FC236}">
                <a16:creationId xmlns:a16="http://schemas.microsoft.com/office/drawing/2014/main" id="{5F69B1C1-E569-FAB7-D625-F8C5A16E04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92963" y="3225800"/>
            <a:ext cx="406400" cy="40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FE2ED-9D0E-AF26-AB60-C49F5C47895D}"/>
              </a:ext>
            </a:extLst>
          </p:cNvPr>
          <p:cNvSpPr txBox="1"/>
          <p:nvPr/>
        </p:nvSpPr>
        <p:spPr>
          <a:xfrm flipH="1">
            <a:off x="10305241" y="5209505"/>
            <a:ext cx="13383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Bellelli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Family</a:t>
            </a:r>
            <a:r>
              <a:rPr lang="el-G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Edgar Degas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73868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Βερολίνο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Βερολίνο</Template>
  <TotalTime>332</TotalTime>
  <Words>2165</Words>
  <Application>Microsoft Office PowerPoint</Application>
  <PresentationFormat>Ευρεία οθόνη</PresentationFormat>
  <Paragraphs>166</Paragraphs>
  <Slides>27</Slides>
  <Notes>0</Notes>
  <HiddenSlides>0</HiddenSlides>
  <MMClips>26</MMClips>
  <ScaleCrop>false</ScaleCrop>
  <HeadingPairs>
    <vt:vector size="6" baseType="variant">
      <vt:variant>
        <vt:lpstr>Γραμματοσειρές που χρησιμοποιούνται</vt:lpstr>
      </vt:variant>
      <vt:variant>
        <vt:i4>4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27</vt:i4>
      </vt:variant>
    </vt:vector>
  </HeadingPairs>
  <TitlesOfParts>
    <vt:vector size="32" baseType="lpstr">
      <vt:lpstr>Arial</vt:lpstr>
      <vt:lpstr>Tahoma</vt:lpstr>
      <vt:lpstr>Tahoma</vt:lpstr>
      <vt:lpstr>Trebuchet MS</vt:lpstr>
      <vt:lpstr>Βερολίνο</vt:lpstr>
      <vt:lpstr>Το παιδί στην τέχνη</vt:lpstr>
      <vt:lpstr>Αναγεννησιακή Τέχνη</vt:lpstr>
      <vt:lpstr>Μανιερισμός</vt:lpstr>
      <vt:lpstr>Κλασικισμός</vt:lpstr>
      <vt:lpstr>Μπαρόκ</vt:lpstr>
      <vt:lpstr>Ροκοκό</vt:lpstr>
      <vt:lpstr>Νεοκλασικισμός</vt:lpstr>
      <vt:lpstr>Ρομαντισμός</vt:lpstr>
      <vt:lpstr>Ρεαλισμός</vt:lpstr>
      <vt:lpstr>Νατουραλισμός</vt:lpstr>
      <vt:lpstr>Ιμπρεσιονισμός</vt:lpstr>
      <vt:lpstr>Μετα-ιμπρεσιονιστές</vt:lpstr>
      <vt:lpstr>Ντιβιζιονισμός ή Πουαντιγισμός</vt:lpstr>
      <vt:lpstr>Συμβολισμός</vt:lpstr>
      <vt:lpstr>Αρ Νουβώ</vt:lpstr>
      <vt:lpstr>Εξπρεσιονισμός</vt:lpstr>
      <vt:lpstr>Φωβισμός</vt:lpstr>
      <vt:lpstr>Κυβισμός</vt:lpstr>
      <vt:lpstr>Πάμπλο Πικάσο, Ο Πάολο με το γαϊδουράκι</vt:lpstr>
      <vt:lpstr>Ντανταϊσμός</vt:lpstr>
      <vt:lpstr>Υπερρεαλισμός ή Σουρεαλισμός</vt:lpstr>
      <vt:lpstr>Μπαουχάους</vt:lpstr>
      <vt:lpstr>Αφηρημένος Εξπρεσιονισμός</vt:lpstr>
      <vt:lpstr>Ποπ Αρτ</vt:lpstr>
      <vt:lpstr>Οπ Αρτ</vt:lpstr>
      <vt:lpstr>Πηγή</vt:lpstr>
      <vt:lpstr>ΓΕΛ ΑΥΛΩΝΑΡΙΟΥ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Το παιδί στην τέχνη</dc:title>
  <dc:creator>Athanasios Glikos</dc:creator>
  <cp:lastModifiedBy>Athanasios Glikos</cp:lastModifiedBy>
  <cp:revision>88</cp:revision>
  <dcterms:created xsi:type="dcterms:W3CDTF">2024-12-24T18:09:02Z</dcterms:created>
  <dcterms:modified xsi:type="dcterms:W3CDTF">2025-02-11T13:05:27Z</dcterms:modified>
</cp:coreProperties>
</file>

<file path=docProps/thumbnail.jpeg>
</file>